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7"/>
  </p:notesMasterIdLst>
  <p:handoutMasterIdLst>
    <p:handoutMasterId r:id="rId18"/>
  </p:handoutMasterIdLst>
  <p:sldIdLst>
    <p:sldId id="271" r:id="rId2"/>
    <p:sldId id="256" r:id="rId3"/>
    <p:sldId id="259" r:id="rId4"/>
    <p:sldId id="269" r:id="rId5"/>
    <p:sldId id="261" r:id="rId6"/>
    <p:sldId id="263" r:id="rId7"/>
    <p:sldId id="272" r:id="rId8"/>
    <p:sldId id="268" r:id="rId9"/>
    <p:sldId id="264" r:id="rId10"/>
    <p:sldId id="265" r:id="rId11"/>
    <p:sldId id="273" r:id="rId12"/>
    <p:sldId id="266" r:id="rId13"/>
    <p:sldId id="258" r:id="rId14"/>
    <p:sldId id="267"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8" autoAdjust="0"/>
  </p:normalViewPr>
  <p:slideViewPr>
    <p:cSldViewPr snapToGrid="0">
      <p:cViewPr>
        <p:scale>
          <a:sx n="63" d="100"/>
          <a:sy n="63" d="100"/>
        </p:scale>
        <p:origin x="10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1">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dgm:spPr/>
      <dgm:t>
        <a:bodyPr/>
        <a:lstStyle/>
        <a:p>
          <a:pPr>
            <a:lnSpc>
              <a:spcPct val="100000"/>
            </a:lnSpc>
          </a:pPr>
          <a:r>
            <a:rPr lang="en-US" dirty="0"/>
            <a:t>ESTHER JASMINE C</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t>ANGELIN PABITHA N.S</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JAYABHARGAVI B</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B4B80F-1042-42AA-8FFB-9D95BEA93F2F}" type="doc">
      <dgm:prSet loTypeId="urn:microsoft.com/office/officeart/2005/8/layout/vList5" loCatId="list" qsTypeId="urn:microsoft.com/office/officeart/2005/8/quickstyle/simple1#3" qsCatId="simple" csTypeId="urn:microsoft.com/office/officeart/2005/8/colors/accent6_2#1" csCatId="accent6" phldr="1"/>
      <dgm:spPr/>
      <dgm:t>
        <a:bodyPr/>
        <a:lstStyle/>
        <a:p>
          <a:endParaRPr lang="en-US"/>
        </a:p>
      </dgm:t>
    </dgm:pt>
    <dgm:pt modelId="{4C86FF44-D12D-41B1-B75F-F78B3BFAAD4D}">
      <dgm:prSet phldrT="[Text]"/>
      <dgm:spPr>
        <a:solidFill>
          <a:schemeClr val="accent1"/>
        </a:solidFill>
      </dgm:spPr>
      <dgm:t>
        <a:bodyPr/>
        <a:lstStyle/>
        <a:p>
          <a:r>
            <a:rPr lang="en-US" dirty="0"/>
            <a:t>Feature Engineering</a:t>
          </a:r>
        </a:p>
      </dgm:t>
    </dgm:pt>
    <dgm:pt modelId="{31F7BB7C-82E8-40BF-9FD4-B318DAA5DDB5}" type="parTrans" cxnId="{48693496-F7C5-46EE-B255-DAC7F7E79446}">
      <dgm:prSet/>
      <dgm:spPr/>
      <dgm:t>
        <a:bodyPr/>
        <a:lstStyle/>
        <a:p>
          <a:endParaRPr lang="en-US"/>
        </a:p>
      </dgm:t>
    </dgm:pt>
    <dgm:pt modelId="{0B8071A2-E256-46EE-B5AF-68D01C9E660F}" type="sibTrans" cxnId="{48693496-F7C5-46EE-B255-DAC7F7E79446}">
      <dgm:prSet/>
      <dgm:spPr/>
      <dgm:t>
        <a:bodyPr/>
        <a:lstStyle/>
        <a:p>
          <a:endParaRPr lang="en-US"/>
        </a:p>
      </dgm:t>
    </dgm:pt>
    <dgm:pt modelId="{BDF2593B-4858-489B-8E6E-07DFE92E4B8A}">
      <dgm:prSet phldrT="[Text]" custT="1"/>
      <dgm:spPr>
        <a:solidFill>
          <a:schemeClr val="accent1">
            <a:lumMod val="20000"/>
            <a:lumOff val="80000"/>
            <a:alpha val="90000"/>
          </a:schemeClr>
        </a:solidFill>
      </dgm:spPr>
      <dgm:t>
        <a:bodyPr/>
        <a:lstStyle/>
        <a:p>
          <a:r>
            <a:rPr lang="en-US" sz="1400" dirty="0"/>
            <a:t>Data Cleaning</a:t>
          </a:r>
        </a:p>
      </dgm:t>
    </dgm:pt>
    <dgm:pt modelId="{D0C8B8DD-471B-44F9-A264-CA038B151AAB}" type="parTrans" cxnId="{D85DD4D6-EF73-490D-B942-986EFE82C4E9}">
      <dgm:prSet/>
      <dgm:spPr/>
      <dgm:t>
        <a:bodyPr/>
        <a:lstStyle/>
        <a:p>
          <a:endParaRPr lang="en-US"/>
        </a:p>
      </dgm:t>
    </dgm:pt>
    <dgm:pt modelId="{B7D09090-48D8-4573-92D9-00405E31959A}" type="sibTrans" cxnId="{D85DD4D6-EF73-490D-B942-986EFE82C4E9}">
      <dgm:prSet/>
      <dgm:spPr/>
      <dgm:t>
        <a:bodyPr/>
        <a:lstStyle/>
        <a:p>
          <a:endParaRPr lang="en-US"/>
        </a:p>
      </dgm:t>
    </dgm:pt>
    <dgm:pt modelId="{EFD2B802-363D-4D95-AD6B-A077F2B665B1}">
      <dgm:prSet phldrT="[Text]"/>
      <dgm:spPr>
        <a:solidFill>
          <a:schemeClr val="accent1"/>
        </a:solidFill>
      </dgm:spPr>
      <dgm:t>
        <a:bodyPr/>
        <a:lstStyle/>
        <a:p>
          <a:r>
            <a:rPr lang="en-US" dirty="0"/>
            <a:t>Model training</a:t>
          </a:r>
        </a:p>
      </dgm:t>
    </dgm:pt>
    <dgm:pt modelId="{A66B8C6C-FB75-4822-BEC8-329680FEAB23}" type="parTrans" cxnId="{0F5CCE50-F657-497E-9226-CCD2315C7F3D}">
      <dgm:prSet/>
      <dgm:spPr/>
      <dgm:t>
        <a:bodyPr/>
        <a:lstStyle/>
        <a:p>
          <a:endParaRPr lang="en-US"/>
        </a:p>
      </dgm:t>
    </dgm:pt>
    <dgm:pt modelId="{89AC44AB-980F-4714-B6ED-30B3FECA0614}" type="sibTrans" cxnId="{0F5CCE50-F657-497E-9226-CCD2315C7F3D}">
      <dgm:prSet/>
      <dgm:spPr/>
      <dgm:t>
        <a:bodyPr/>
        <a:lstStyle/>
        <a:p>
          <a:endParaRPr lang="en-US"/>
        </a:p>
      </dgm:t>
    </dgm:pt>
    <dgm:pt modelId="{16CF8E58-9C31-4B73-80BA-6D358BDECC84}">
      <dgm:prSet phldrT="[Text]" custT="1"/>
      <dgm:spPr>
        <a:solidFill>
          <a:schemeClr val="accent1">
            <a:lumMod val="20000"/>
            <a:lumOff val="80000"/>
            <a:alpha val="90000"/>
          </a:schemeClr>
        </a:solidFill>
      </dgm:spPr>
      <dgm:t>
        <a:bodyPr/>
        <a:lstStyle/>
        <a:p>
          <a:r>
            <a:rPr lang="en-US" sz="1400" dirty="0"/>
            <a:t>Algorithm  selection</a:t>
          </a:r>
        </a:p>
      </dgm:t>
    </dgm:pt>
    <dgm:pt modelId="{56DFA152-5100-4DB6-B32F-9A63FE88D8C0}" type="parTrans" cxnId="{3B292EE1-C51D-4174-9548-511CA9D16869}">
      <dgm:prSet/>
      <dgm:spPr/>
      <dgm:t>
        <a:bodyPr/>
        <a:lstStyle/>
        <a:p>
          <a:endParaRPr lang="en-US"/>
        </a:p>
      </dgm:t>
    </dgm:pt>
    <dgm:pt modelId="{C2A8B839-2105-494C-AA7A-E427A2E8BAFE}" type="sibTrans" cxnId="{3B292EE1-C51D-4174-9548-511CA9D16869}">
      <dgm:prSet/>
      <dgm:spPr/>
      <dgm:t>
        <a:bodyPr/>
        <a:lstStyle/>
        <a:p>
          <a:endParaRPr lang="en-US"/>
        </a:p>
      </dgm:t>
    </dgm:pt>
    <dgm:pt modelId="{7945E674-1F62-4393-9E9B-B8724F4D96FF}">
      <dgm:prSet phldrT="[Text]" custT="1"/>
      <dgm:spPr>
        <a:solidFill>
          <a:schemeClr val="accent1">
            <a:lumMod val="20000"/>
            <a:lumOff val="80000"/>
            <a:alpha val="90000"/>
          </a:schemeClr>
        </a:solidFill>
      </dgm:spPr>
      <dgm:t>
        <a:bodyPr/>
        <a:lstStyle/>
        <a:p>
          <a:r>
            <a:rPr lang="en-US" sz="1400" dirty="0"/>
            <a:t>Hyper parameter tuning</a:t>
          </a:r>
        </a:p>
      </dgm:t>
    </dgm:pt>
    <dgm:pt modelId="{14E8C2E6-94BD-4690-8EF1-2657AB6BD56F}" type="parTrans" cxnId="{9B9531DB-9E44-4A94-9A13-1704C20D7914}">
      <dgm:prSet/>
      <dgm:spPr/>
      <dgm:t>
        <a:bodyPr/>
        <a:lstStyle/>
        <a:p>
          <a:endParaRPr lang="en-US"/>
        </a:p>
      </dgm:t>
    </dgm:pt>
    <dgm:pt modelId="{40068B0C-35CE-4DDC-9A62-F348C4DCBEAA}" type="sibTrans" cxnId="{9B9531DB-9E44-4A94-9A13-1704C20D7914}">
      <dgm:prSet/>
      <dgm:spPr/>
      <dgm:t>
        <a:bodyPr/>
        <a:lstStyle/>
        <a:p>
          <a:endParaRPr lang="en-US"/>
        </a:p>
      </dgm:t>
    </dgm:pt>
    <dgm:pt modelId="{3AE5070B-9E50-4B9A-8C12-286AAB73324D}">
      <dgm:prSet phldrT="[Text]"/>
      <dgm:spPr>
        <a:solidFill>
          <a:schemeClr val="accent1"/>
        </a:solidFill>
      </dgm:spPr>
      <dgm:t>
        <a:bodyPr/>
        <a:lstStyle/>
        <a:p>
          <a:r>
            <a:rPr lang="en-US" dirty="0"/>
            <a:t>Model Evaluation</a:t>
          </a:r>
        </a:p>
      </dgm:t>
    </dgm:pt>
    <dgm:pt modelId="{267571BA-AF08-46C5-BB03-70B4660320F0}" type="parTrans" cxnId="{58E0279F-B7AF-45D5-A7F6-4A5A99CA666D}">
      <dgm:prSet/>
      <dgm:spPr/>
      <dgm:t>
        <a:bodyPr/>
        <a:lstStyle/>
        <a:p>
          <a:endParaRPr lang="en-US"/>
        </a:p>
      </dgm:t>
    </dgm:pt>
    <dgm:pt modelId="{ED967B00-F6B7-436C-BE45-082823532209}" type="sibTrans" cxnId="{58E0279F-B7AF-45D5-A7F6-4A5A99CA666D}">
      <dgm:prSet/>
      <dgm:spPr/>
      <dgm:t>
        <a:bodyPr/>
        <a:lstStyle/>
        <a:p>
          <a:endParaRPr lang="en-US"/>
        </a:p>
      </dgm:t>
    </dgm:pt>
    <dgm:pt modelId="{288BCEFA-7AFE-4FA3-8721-32C89013F438}">
      <dgm:prSet phldrT="[Text]" custT="1"/>
      <dgm:spPr>
        <a:solidFill>
          <a:schemeClr val="accent1">
            <a:lumMod val="20000"/>
            <a:lumOff val="80000"/>
            <a:alpha val="90000"/>
          </a:schemeClr>
        </a:solidFill>
      </dgm:spPr>
      <dgm:t>
        <a:bodyPr/>
        <a:lstStyle/>
        <a:p>
          <a:r>
            <a:rPr lang="en-US" sz="1400" dirty="0"/>
            <a:t>Validation Graphs</a:t>
          </a:r>
        </a:p>
      </dgm:t>
    </dgm:pt>
    <dgm:pt modelId="{FC3334AB-942B-4EFE-A6B4-21C23F302C29}" type="parTrans" cxnId="{C6EFA414-2E09-4AFE-9F65-7026DC60F884}">
      <dgm:prSet/>
      <dgm:spPr/>
      <dgm:t>
        <a:bodyPr/>
        <a:lstStyle/>
        <a:p>
          <a:endParaRPr lang="en-US"/>
        </a:p>
      </dgm:t>
    </dgm:pt>
    <dgm:pt modelId="{B0985EAF-568F-4FB3-B9F6-3FACF27E230B}" type="sibTrans" cxnId="{C6EFA414-2E09-4AFE-9F65-7026DC60F884}">
      <dgm:prSet/>
      <dgm:spPr/>
      <dgm:t>
        <a:bodyPr/>
        <a:lstStyle/>
        <a:p>
          <a:endParaRPr lang="en-US"/>
        </a:p>
      </dgm:t>
    </dgm:pt>
    <dgm:pt modelId="{C201A3EC-D9F2-4BD0-80D1-85EF62026FB5}">
      <dgm:prSet phldrT="[Text]" custT="1"/>
      <dgm:spPr>
        <a:solidFill>
          <a:schemeClr val="accent1">
            <a:lumMod val="20000"/>
            <a:lumOff val="80000"/>
            <a:alpha val="90000"/>
          </a:schemeClr>
        </a:solidFill>
      </dgm:spPr>
      <dgm:t>
        <a:bodyPr/>
        <a:lstStyle/>
        <a:p>
          <a:endParaRPr lang="en-US" sz="1200" dirty="0"/>
        </a:p>
      </dgm:t>
    </dgm:pt>
    <dgm:pt modelId="{4C87D742-EE17-47AC-BA19-A366F9ED257D}" type="parTrans" cxnId="{E491CD62-6950-4E15-8604-7B3FBEC79831}">
      <dgm:prSet/>
      <dgm:spPr/>
      <dgm:t>
        <a:bodyPr/>
        <a:lstStyle/>
        <a:p>
          <a:endParaRPr lang="en-US"/>
        </a:p>
      </dgm:t>
    </dgm:pt>
    <dgm:pt modelId="{BB55CB94-8334-41CC-B004-B583F121E3B4}" type="sibTrans" cxnId="{E491CD62-6950-4E15-8604-7B3FBEC79831}">
      <dgm:prSet/>
      <dgm:spPr/>
      <dgm:t>
        <a:bodyPr/>
        <a:lstStyle/>
        <a:p>
          <a:endParaRPr lang="en-US"/>
        </a:p>
      </dgm:t>
    </dgm:pt>
    <dgm:pt modelId="{F8AC95A9-CEDF-4943-8CCC-E132F6982905}">
      <dgm:prSet phldrT="[Text]" custT="1"/>
      <dgm:spPr>
        <a:solidFill>
          <a:schemeClr val="accent1">
            <a:lumMod val="20000"/>
            <a:lumOff val="80000"/>
            <a:alpha val="90000"/>
          </a:schemeClr>
        </a:solidFill>
      </dgm:spPr>
      <dgm:t>
        <a:bodyPr/>
        <a:lstStyle/>
        <a:p>
          <a:r>
            <a:rPr lang="en-US" sz="1400" dirty="0"/>
            <a:t>Training iterations</a:t>
          </a:r>
        </a:p>
      </dgm:t>
    </dgm:pt>
    <dgm:pt modelId="{67ABF12E-BD65-4728-8F08-667C2139D45F}" type="parTrans" cxnId="{E226D184-CC77-49D6-A025-F5D3DED38B38}">
      <dgm:prSet/>
      <dgm:spPr/>
      <dgm:t>
        <a:bodyPr/>
        <a:lstStyle/>
        <a:p>
          <a:endParaRPr lang="en-US"/>
        </a:p>
      </dgm:t>
    </dgm:pt>
    <dgm:pt modelId="{73A31FE0-1367-4463-8D99-27554EAEC0D0}" type="sibTrans" cxnId="{E226D184-CC77-49D6-A025-F5D3DED38B38}">
      <dgm:prSet/>
      <dgm:spPr/>
      <dgm:t>
        <a:bodyPr/>
        <a:lstStyle/>
        <a:p>
          <a:endParaRPr lang="en-US"/>
        </a:p>
      </dgm:t>
    </dgm:pt>
    <dgm:pt modelId="{5DF818E7-9B6D-4798-A5BC-831EEE92E36E}">
      <dgm:prSet phldrT="[Text]" custT="1"/>
      <dgm:spPr>
        <a:solidFill>
          <a:schemeClr val="accent1">
            <a:lumMod val="20000"/>
            <a:lumOff val="80000"/>
            <a:alpha val="90000"/>
          </a:schemeClr>
        </a:solidFill>
      </dgm:spPr>
      <dgm:t>
        <a:bodyPr/>
        <a:lstStyle/>
        <a:p>
          <a:endParaRPr lang="en-US" sz="1200" dirty="0"/>
        </a:p>
      </dgm:t>
    </dgm:pt>
    <dgm:pt modelId="{E6C119BC-5FDE-4F98-B854-2CDDDCB4FD2C}" type="sibTrans" cxnId="{75A562BA-4322-4069-8AA8-B197883D6BCF}">
      <dgm:prSet/>
      <dgm:spPr/>
      <dgm:t>
        <a:bodyPr/>
        <a:lstStyle/>
        <a:p>
          <a:endParaRPr lang="en-US"/>
        </a:p>
      </dgm:t>
    </dgm:pt>
    <dgm:pt modelId="{5EAF1DE3-12EB-4983-9355-1EA0FBF74173}" type="parTrans" cxnId="{75A562BA-4322-4069-8AA8-B197883D6BCF}">
      <dgm:prSet/>
      <dgm:spPr/>
      <dgm:t>
        <a:bodyPr/>
        <a:lstStyle/>
        <a:p>
          <a:endParaRPr lang="en-US"/>
        </a:p>
      </dgm:t>
    </dgm:pt>
    <dgm:pt modelId="{C51CCDD0-8FB5-49D7-9AAF-38297E59D414}">
      <dgm:prSet phldrT="[Text]" custT="1"/>
      <dgm:spPr>
        <a:solidFill>
          <a:schemeClr val="accent1">
            <a:lumMod val="20000"/>
            <a:lumOff val="80000"/>
            <a:alpha val="90000"/>
          </a:schemeClr>
        </a:solidFill>
      </dgm:spPr>
      <dgm:t>
        <a:bodyPr/>
        <a:lstStyle/>
        <a:p>
          <a:r>
            <a:rPr lang="en-US" sz="1400" dirty="0"/>
            <a:t>Normalization</a:t>
          </a:r>
        </a:p>
      </dgm:t>
    </dgm:pt>
    <dgm:pt modelId="{C04A2076-DB0D-45EB-AA18-080CC34C4663}" type="parTrans" cxnId="{A4A81ECC-4337-4F6A-A974-437E83F9A58A}">
      <dgm:prSet/>
      <dgm:spPr/>
      <dgm:t>
        <a:bodyPr/>
        <a:lstStyle/>
        <a:p>
          <a:endParaRPr lang="en-US"/>
        </a:p>
      </dgm:t>
    </dgm:pt>
    <dgm:pt modelId="{9174CED9-01F2-47BB-939F-28085C6946B2}" type="sibTrans" cxnId="{A4A81ECC-4337-4F6A-A974-437E83F9A58A}">
      <dgm:prSet/>
      <dgm:spPr/>
      <dgm:t>
        <a:bodyPr/>
        <a:lstStyle/>
        <a:p>
          <a:endParaRPr lang="en-US"/>
        </a:p>
      </dgm:t>
    </dgm:pt>
    <dgm:pt modelId="{EAE8C1EF-F528-4347-91B9-699C4CDD2585}">
      <dgm:prSet phldrT="[Text]" custT="1"/>
      <dgm:spPr>
        <a:solidFill>
          <a:schemeClr val="accent1">
            <a:lumMod val="20000"/>
            <a:lumOff val="80000"/>
            <a:alpha val="90000"/>
          </a:schemeClr>
        </a:solidFill>
      </dgm:spPr>
      <dgm:t>
        <a:bodyPr/>
        <a:lstStyle/>
        <a:p>
          <a:r>
            <a:rPr lang="en-US" sz="1400" dirty="0"/>
            <a:t>Regularization</a:t>
          </a:r>
        </a:p>
      </dgm:t>
    </dgm:pt>
    <dgm:pt modelId="{E4FDF0FE-0F9B-4471-A596-0366CE9453B9}" type="parTrans" cxnId="{C1AAF367-9870-4770-AA14-C4AE06463501}">
      <dgm:prSet/>
      <dgm:spPr/>
      <dgm:t>
        <a:bodyPr/>
        <a:lstStyle/>
        <a:p>
          <a:endParaRPr lang="en-US"/>
        </a:p>
      </dgm:t>
    </dgm:pt>
    <dgm:pt modelId="{40EBA7A7-C0E3-46CA-9426-E3A25802902A}" type="sibTrans" cxnId="{C1AAF367-9870-4770-AA14-C4AE06463501}">
      <dgm:prSet/>
      <dgm:spPr/>
      <dgm:t>
        <a:bodyPr/>
        <a:lstStyle/>
        <a:p>
          <a:endParaRPr lang="en-US"/>
        </a:p>
      </dgm:t>
    </dgm:pt>
    <dgm:pt modelId="{2B5A46EC-5AAC-40CD-9A90-ACCD0DCDFBFC}" type="pres">
      <dgm:prSet presAssocID="{33B4B80F-1042-42AA-8FFB-9D95BEA93F2F}" presName="Name0" presStyleCnt="0">
        <dgm:presLayoutVars>
          <dgm:dir/>
          <dgm:animLvl val="lvl"/>
          <dgm:resizeHandles val="exact"/>
        </dgm:presLayoutVars>
      </dgm:prSet>
      <dgm:spPr/>
    </dgm:pt>
    <dgm:pt modelId="{A282AF19-EE96-4062-9E9D-3A80A1F86004}" type="pres">
      <dgm:prSet presAssocID="{4C86FF44-D12D-41B1-B75F-F78B3BFAAD4D}" presName="linNode" presStyleCnt="0"/>
      <dgm:spPr/>
    </dgm:pt>
    <dgm:pt modelId="{38FE3ABF-32DB-44B3-9A3C-FDFEDF84E5EA}" type="pres">
      <dgm:prSet presAssocID="{4C86FF44-D12D-41B1-B75F-F78B3BFAAD4D}" presName="parentText" presStyleLbl="node1" presStyleIdx="0" presStyleCnt="3">
        <dgm:presLayoutVars>
          <dgm:chMax val="1"/>
          <dgm:bulletEnabled val="1"/>
        </dgm:presLayoutVars>
      </dgm:prSet>
      <dgm:spPr/>
    </dgm:pt>
    <dgm:pt modelId="{A3FA8F9E-B868-4200-B2FE-57BBB969ADD8}" type="pres">
      <dgm:prSet presAssocID="{4C86FF44-D12D-41B1-B75F-F78B3BFAAD4D}" presName="descendantText" presStyleLbl="alignAccFollowNode1" presStyleIdx="0" presStyleCnt="3" custScaleY="136955" custLinFactNeighborY="0">
        <dgm:presLayoutVars>
          <dgm:bulletEnabled val="1"/>
        </dgm:presLayoutVars>
      </dgm:prSet>
      <dgm:spPr/>
    </dgm:pt>
    <dgm:pt modelId="{5A9E05A7-9139-48F1-97A5-5E6C7AD3A496}" type="pres">
      <dgm:prSet presAssocID="{0B8071A2-E256-46EE-B5AF-68D01C9E660F}" presName="sp" presStyleCnt="0"/>
      <dgm:spPr/>
    </dgm:pt>
    <dgm:pt modelId="{7CD4F8BF-5AFE-4D01-93F2-050DD8193729}" type="pres">
      <dgm:prSet presAssocID="{EFD2B802-363D-4D95-AD6B-A077F2B665B1}" presName="linNode" presStyleCnt="0"/>
      <dgm:spPr/>
    </dgm:pt>
    <dgm:pt modelId="{F4F5DB61-9009-44A8-9FE0-33F02FF07D99}" type="pres">
      <dgm:prSet presAssocID="{EFD2B802-363D-4D95-AD6B-A077F2B665B1}" presName="parentText" presStyleLbl="node1" presStyleIdx="1" presStyleCnt="3" custScaleY="157437">
        <dgm:presLayoutVars>
          <dgm:chMax val="1"/>
          <dgm:bulletEnabled val="1"/>
        </dgm:presLayoutVars>
      </dgm:prSet>
      <dgm:spPr/>
    </dgm:pt>
    <dgm:pt modelId="{F042F1D3-3BBB-40EB-9CB7-E4BE466D2B6A}" type="pres">
      <dgm:prSet presAssocID="{EFD2B802-363D-4D95-AD6B-A077F2B665B1}" presName="descendantText" presStyleLbl="alignAccFollowNode1" presStyleIdx="1" presStyleCnt="3" custScaleY="146082">
        <dgm:presLayoutVars>
          <dgm:bulletEnabled val="1"/>
        </dgm:presLayoutVars>
      </dgm:prSet>
      <dgm:spPr/>
    </dgm:pt>
    <dgm:pt modelId="{65EBDEBF-AED2-4923-B28A-CF09951AF072}" type="pres">
      <dgm:prSet presAssocID="{89AC44AB-980F-4714-B6ED-30B3FECA0614}" presName="sp" presStyleCnt="0"/>
      <dgm:spPr/>
    </dgm:pt>
    <dgm:pt modelId="{4CD420DC-B16C-4E35-9CAB-F933C3E00459}" type="pres">
      <dgm:prSet presAssocID="{3AE5070B-9E50-4B9A-8C12-286AAB73324D}" presName="linNode" presStyleCnt="0"/>
      <dgm:spPr/>
    </dgm:pt>
    <dgm:pt modelId="{099F112D-AE0C-4C36-BF60-A85F320040F9}" type="pres">
      <dgm:prSet presAssocID="{3AE5070B-9E50-4B9A-8C12-286AAB73324D}" presName="parentText" presStyleLbl="node1" presStyleIdx="2" presStyleCnt="3">
        <dgm:presLayoutVars>
          <dgm:chMax val="1"/>
          <dgm:bulletEnabled val="1"/>
        </dgm:presLayoutVars>
      </dgm:prSet>
      <dgm:spPr/>
    </dgm:pt>
    <dgm:pt modelId="{6D441D25-89E5-4E17-ADD3-DA37DF0B2BF6}" type="pres">
      <dgm:prSet presAssocID="{3AE5070B-9E50-4B9A-8C12-286AAB73324D}" presName="descendantText" presStyleLbl="alignAccFollowNode1" presStyleIdx="2" presStyleCnt="3" custLinFactNeighborY="2671">
        <dgm:presLayoutVars>
          <dgm:bulletEnabled val="1"/>
        </dgm:presLayoutVars>
      </dgm:prSet>
      <dgm:spPr/>
    </dgm:pt>
  </dgm:ptLst>
  <dgm:cxnLst>
    <dgm:cxn modelId="{C161F90D-2C7C-438D-AE04-D28A12347806}" type="presOf" srcId="{33B4B80F-1042-42AA-8FFB-9D95BEA93F2F}" destId="{2B5A46EC-5AAC-40CD-9A90-ACCD0DCDFBFC}" srcOrd="0" destOrd="0" presId="urn:microsoft.com/office/officeart/2005/8/layout/vList5"/>
    <dgm:cxn modelId="{C6EFA414-2E09-4AFE-9F65-7026DC60F884}" srcId="{3AE5070B-9E50-4B9A-8C12-286AAB73324D}" destId="{288BCEFA-7AFE-4FA3-8721-32C89013F438}" srcOrd="1" destOrd="0" parTransId="{FC3334AB-942B-4EFE-A6B4-21C23F302C29}" sibTransId="{B0985EAF-568F-4FB3-B9F6-3FACF27E230B}"/>
    <dgm:cxn modelId="{E491CD62-6950-4E15-8604-7B3FBEC79831}" srcId="{3AE5070B-9E50-4B9A-8C12-286AAB73324D}" destId="{C201A3EC-D9F2-4BD0-80D1-85EF62026FB5}" srcOrd="2" destOrd="0" parTransId="{4C87D742-EE17-47AC-BA19-A366F9ED257D}" sibTransId="{BB55CB94-8334-41CC-B004-B583F121E3B4}"/>
    <dgm:cxn modelId="{549AC767-B104-4AC8-A997-8459155D79A5}" type="presOf" srcId="{EAE8C1EF-F528-4347-91B9-699C4CDD2585}" destId="{A3FA8F9E-B868-4200-B2FE-57BBB969ADD8}" srcOrd="0" destOrd="2" presId="urn:microsoft.com/office/officeart/2005/8/layout/vList5"/>
    <dgm:cxn modelId="{C1AAF367-9870-4770-AA14-C4AE06463501}" srcId="{4C86FF44-D12D-41B1-B75F-F78B3BFAAD4D}" destId="{EAE8C1EF-F528-4347-91B9-699C4CDD2585}" srcOrd="2" destOrd="0" parTransId="{E4FDF0FE-0F9B-4471-A596-0366CE9453B9}" sibTransId="{40EBA7A7-C0E3-46CA-9426-E3A25802902A}"/>
    <dgm:cxn modelId="{6DBA1570-6316-4E05-834F-C302517E3E91}" type="presOf" srcId="{16CF8E58-9C31-4B73-80BA-6D358BDECC84}" destId="{F042F1D3-3BBB-40EB-9CB7-E4BE466D2B6A}" srcOrd="0" destOrd="0" presId="urn:microsoft.com/office/officeart/2005/8/layout/vList5"/>
    <dgm:cxn modelId="{0F5CCE50-F657-497E-9226-CCD2315C7F3D}" srcId="{33B4B80F-1042-42AA-8FFB-9D95BEA93F2F}" destId="{EFD2B802-363D-4D95-AD6B-A077F2B665B1}" srcOrd="1" destOrd="0" parTransId="{A66B8C6C-FB75-4822-BEC8-329680FEAB23}" sibTransId="{89AC44AB-980F-4714-B6ED-30B3FECA0614}"/>
    <dgm:cxn modelId="{E226D184-CC77-49D6-A025-F5D3DED38B38}" srcId="{EFD2B802-363D-4D95-AD6B-A077F2B665B1}" destId="{F8AC95A9-CEDF-4943-8CCC-E132F6982905}" srcOrd="2" destOrd="0" parTransId="{67ABF12E-BD65-4728-8F08-667C2139D45F}" sibTransId="{73A31FE0-1367-4463-8D99-27554EAEC0D0}"/>
    <dgm:cxn modelId="{DCB24486-678E-4AFE-AA4B-2C41806BCD8C}" type="presOf" srcId="{C51CCDD0-8FB5-49D7-9AAF-38297E59D414}" destId="{A3FA8F9E-B868-4200-B2FE-57BBB969ADD8}" srcOrd="0" destOrd="1" presId="urn:microsoft.com/office/officeart/2005/8/layout/vList5"/>
    <dgm:cxn modelId="{48693496-F7C5-46EE-B255-DAC7F7E79446}" srcId="{33B4B80F-1042-42AA-8FFB-9D95BEA93F2F}" destId="{4C86FF44-D12D-41B1-B75F-F78B3BFAAD4D}" srcOrd="0" destOrd="0" parTransId="{31F7BB7C-82E8-40BF-9FD4-B318DAA5DDB5}" sibTransId="{0B8071A2-E256-46EE-B5AF-68D01C9E660F}"/>
    <dgm:cxn modelId="{58E0279F-B7AF-45D5-A7F6-4A5A99CA666D}" srcId="{33B4B80F-1042-42AA-8FFB-9D95BEA93F2F}" destId="{3AE5070B-9E50-4B9A-8C12-286AAB73324D}" srcOrd="2" destOrd="0" parTransId="{267571BA-AF08-46C5-BB03-70B4660320F0}" sibTransId="{ED967B00-F6B7-436C-BE45-082823532209}"/>
    <dgm:cxn modelId="{41AD38A9-A102-48D1-B6A7-FEBF5266FDDB}" type="presOf" srcId="{288BCEFA-7AFE-4FA3-8721-32C89013F438}" destId="{6D441D25-89E5-4E17-ADD3-DA37DF0B2BF6}" srcOrd="0" destOrd="1" presId="urn:microsoft.com/office/officeart/2005/8/layout/vList5"/>
    <dgm:cxn modelId="{D304E5B2-D4E7-42A6-A89B-2A1FF5BBF95C}" type="presOf" srcId="{3AE5070B-9E50-4B9A-8C12-286AAB73324D}" destId="{099F112D-AE0C-4C36-BF60-A85F320040F9}" srcOrd="0" destOrd="0" presId="urn:microsoft.com/office/officeart/2005/8/layout/vList5"/>
    <dgm:cxn modelId="{75A562BA-4322-4069-8AA8-B197883D6BCF}" srcId="{3AE5070B-9E50-4B9A-8C12-286AAB73324D}" destId="{5DF818E7-9B6D-4798-A5BC-831EEE92E36E}" srcOrd="0" destOrd="0" parTransId="{5EAF1DE3-12EB-4983-9355-1EA0FBF74173}" sibTransId="{E6C119BC-5FDE-4F98-B854-2CDDDCB4FD2C}"/>
    <dgm:cxn modelId="{D67B55C1-8520-45B9-80F7-E5E1C0BB6408}" type="presOf" srcId="{BDF2593B-4858-489B-8E6E-07DFE92E4B8A}" destId="{A3FA8F9E-B868-4200-B2FE-57BBB969ADD8}" srcOrd="0" destOrd="0" presId="urn:microsoft.com/office/officeart/2005/8/layout/vList5"/>
    <dgm:cxn modelId="{B2FABDC5-02C7-40BC-8683-409FB1E7E7C0}" type="presOf" srcId="{EFD2B802-363D-4D95-AD6B-A077F2B665B1}" destId="{F4F5DB61-9009-44A8-9FE0-33F02FF07D99}" srcOrd="0" destOrd="0" presId="urn:microsoft.com/office/officeart/2005/8/layout/vList5"/>
    <dgm:cxn modelId="{A4A81ECC-4337-4F6A-A974-437E83F9A58A}" srcId="{4C86FF44-D12D-41B1-B75F-F78B3BFAAD4D}" destId="{C51CCDD0-8FB5-49D7-9AAF-38297E59D414}" srcOrd="1" destOrd="0" parTransId="{C04A2076-DB0D-45EB-AA18-080CC34C4663}" sibTransId="{9174CED9-01F2-47BB-939F-28085C6946B2}"/>
    <dgm:cxn modelId="{D85DD4D6-EF73-490D-B942-986EFE82C4E9}" srcId="{4C86FF44-D12D-41B1-B75F-F78B3BFAAD4D}" destId="{BDF2593B-4858-489B-8E6E-07DFE92E4B8A}" srcOrd="0" destOrd="0" parTransId="{D0C8B8DD-471B-44F9-A264-CA038B151AAB}" sibTransId="{B7D09090-48D8-4573-92D9-00405E31959A}"/>
    <dgm:cxn modelId="{9B9531DB-9E44-4A94-9A13-1704C20D7914}" srcId="{EFD2B802-363D-4D95-AD6B-A077F2B665B1}" destId="{7945E674-1F62-4393-9E9B-B8724F4D96FF}" srcOrd="1" destOrd="0" parTransId="{14E8C2E6-94BD-4690-8EF1-2657AB6BD56F}" sibTransId="{40068B0C-35CE-4DDC-9A62-F348C4DCBEAA}"/>
    <dgm:cxn modelId="{3B292EE1-C51D-4174-9548-511CA9D16869}" srcId="{EFD2B802-363D-4D95-AD6B-A077F2B665B1}" destId="{16CF8E58-9C31-4B73-80BA-6D358BDECC84}" srcOrd="0" destOrd="0" parTransId="{56DFA152-5100-4DB6-B32F-9A63FE88D8C0}" sibTransId="{C2A8B839-2105-494C-AA7A-E427A2E8BAFE}"/>
    <dgm:cxn modelId="{92474FE4-4345-4175-AC17-8BC04F1342B6}" type="presOf" srcId="{4C86FF44-D12D-41B1-B75F-F78B3BFAAD4D}" destId="{38FE3ABF-32DB-44B3-9A3C-FDFEDF84E5EA}" srcOrd="0" destOrd="0" presId="urn:microsoft.com/office/officeart/2005/8/layout/vList5"/>
    <dgm:cxn modelId="{12234FED-DA83-4992-AF34-DD46BC322D6A}" type="presOf" srcId="{C201A3EC-D9F2-4BD0-80D1-85EF62026FB5}" destId="{6D441D25-89E5-4E17-ADD3-DA37DF0B2BF6}" srcOrd="0" destOrd="2" presId="urn:microsoft.com/office/officeart/2005/8/layout/vList5"/>
    <dgm:cxn modelId="{A6E29AFC-1B62-4F97-BB86-128017F59EFE}" type="presOf" srcId="{5DF818E7-9B6D-4798-A5BC-831EEE92E36E}" destId="{6D441D25-89E5-4E17-ADD3-DA37DF0B2BF6}" srcOrd="0" destOrd="0" presId="urn:microsoft.com/office/officeart/2005/8/layout/vList5"/>
    <dgm:cxn modelId="{7418CCFD-FDFE-4F4A-BCE6-88DEE2EFF77C}" type="presOf" srcId="{7945E674-1F62-4393-9E9B-B8724F4D96FF}" destId="{F042F1D3-3BBB-40EB-9CB7-E4BE466D2B6A}" srcOrd="0" destOrd="1" presId="urn:microsoft.com/office/officeart/2005/8/layout/vList5"/>
    <dgm:cxn modelId="{FFBBE3FE-E823-4865-B570-8E4E033F0F1A}" type="presOf" srcId="{F8AC95A9-CEDF-4943-8CCC-E132F6982905}" destId="{F042F1D3-3BBB-40EB-9CB7-E4BE466D2B6A}" srcOrd="0" destOrd="2" presId="urn:microsoft.com/office/officeart/2005/8/layout/vList5"/>
    <dgm:cxn modelId="{198EA60D-D29E-42C8-92D4-939F049C8633}" type="presParOf" srcId="{2B5A46EC-5AAC-40CD-9A90-ACCD0DCDFBFC}" destId="{A282AF19-EE96-4062-9E9D-3A80A1F86004}" srcOrd="0" destOrd="0" presId="urn:microsoft.com/office/officeart/2005/8/layout/vList5"/>
    <dgm:cxn modelId="{1B993C8C-6ADE-4C2E-9120-583D60DB7CEF}" type="presParOf" srcId="{A282AF19-EE96-4062-9E9D-3A80A1F86004}" destId="{38FE3ABF-32DB-44B3-9A3C-FDFEDF84E5EA}" srcOrd="0" destOrd="0" presId="urn:microsoft.com/office/officeart/2005/8/layout/vList5"/>
    <dgm:cxn modelId="{DCADC6E4-9363-4EF8-A5B0-30D8F14CB373}" type="presParOf" srcId="{A282AF19-EE96-4062-9E9D-3A80A1F86004}" destId="{A3FA8F9E-B868-4200-B2FE-57BBB969ADD8}" srcOrd="1" destOrd="0" presId="urn:microsoft.com/office/officeart/2005/8/layout/vList5"/>
    <dgm:cxn modelId="{204ADF4B-D987-48D7-870D-14CD4F3DD0B6}" type="presParOf" srcId="{2B5A46EC-5AAC-40CD-9A90-ACCD0DCDFBFC}" destId="{5A9E05A7-9139-48F1-97A5-5E6C7AD3A496}" srcOrd="1" destOrd="0" presId="urn:microsoft.com/office/officeart/2005/8/layout/vList5"/>
    <dgm:cxn modelId="{84FA8839-7EF1-447C-8C1C-591ED78CCE53}" type="presParOf" srcId="{2B5A46EC-5AAC-40CD-9A90-ACCD0DCDFBFC}" destId="{7CD4F8BF-5AFE-4D01-93F2-050DD8193729}" srcOrd="2" destOrd="0" presId="urn:microsoft.com/office/officeart/2005/8/layout/vList5"/>
    <dgm:cxn modelId="{D3E43B39-C6E7-4A3F-B224-DBAD70603E63}" type="presParOf" srcId="{7CD4F8BF-5AFE-4D01-93F2-050DD8193729}" destId="{F4F5DB61-9009-44A8-9FE0-33F02FF07D99}" srcOrd="0" destOrd="0" presId="urn:microsoft.com/office/officeart/2005/8/layout/vList5"/>
    <dgm:cxn modelId="{6D1040D9-FEFE-46CA-89E2-EFA3CF8E2C8B}" type="presParOf" srcId="{7CD4F8BF-5AFE-4D01-93F2-050DD8193729}" destId="{F042F1D3-3BBB-40EB-9CB7-E4BE466D2B6A}" srcOrd="1" destOrd="0" presId="urn:microsoft.com/office/officeart/2005/8/layout/vList5"/>
    <dgm:cxn modelId="{95674ED1-E011-4D24-8BB6-62087270CE1F}" type="presParOf" srcId="{2B5A46EC-5AAC-40CD-9A90-ACCD0DCDFBFC}" destId="{65EBDEBF-AED2-4923-B28A-CF09951AF072}" srcOrd="3" destOrd="0" presId="urn:microsoft.com/office/officeart/2005/8/layout/vList5"/>
    <dgm:cxn modelId="{F1E349A6-1A4F-4195-A10B-85CAE81627E8}" type="presParOf" srcId="{2B5A46EC-5AAC-40CD-9A90-ACCD0DCDFBFC}" destId="{4CD420DC-B16C-4E35-9CAB-F933C3E00459}" srcOrd="4" destOrd="0" presId="urn:microsoft.com/office/officeart/2005/8/layout/vList5"/>
    <dgm:cxn modelId="{AAD670F2-90F9-48B0-B0FF-72747025CAC4}" type="presParOf" srcId="{4CD420DC-B16C-4E35-9CAB-F933C3E00459}" destId="{099F112D-AE0C-4C36-BF60-A85F320040F9}" srcOrd="0" destOrd="0" presId="urn:microsoft.com/office/officeart/2005/8/layout/vList5"/>
    <dgm:cxn modelId="{A584C079-F569-4E6C-9391-FD0F0817BAC2}" type="presParOf" srcId="{4CD420DC-B16C-4E35-9CAB-F933C3E00459}" destId="{6D441D25-89E5-4E17-ADD3-DA37DF0B2BF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96568" y="356393"/>
          <a:ext cx="6310391"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88900" rIns="88900" bIns="88900" numCol="1" spcCol="1270" anchor="ctr" anchorCtr="0">
          <a:noAutofit/>
        </a:bodyPr>
        <a:lstStyle/>
        <a:p>
          <a:pPr marL="0" lvl="0" indent="0" algn="l" defTabSz="1555750">
            <a:lnSpc>
              <a:spcPct val="100000"/>
            </a:lnSpc>
            <a:spcBef>
              <a:spcPct val="0"/>
            </a:spcBef>
            <a:spcAft>
              <a:spcPct val="35000"/>
            </a:spcAft>
            <a:buNone/>
          </a:pPr>
          <a:r>
            <a:rPr lang="en-US" sz="3500" kern="1200" dirty="0"/>
            <a:t>ESTHER JASMINE C</a:t>
          </a:r>
        </a:p>
      </dsp:txBody>
      <dsp:txXfrm>
        <a:off x="496568" y="356393"/>
        <a:ext cx="6310391" cy="712787"/>
      </dsp:txXfrm>
    </dsp:sp>
    <dsp:sp modelId="{07CB3071-D555-47DA-A36A-69EB91531FD8}">
      <dsp:nvSpPr>
        <dsp:cNvPr id="0" name=""/>
        <dsp:cNvSpPr/>
      </dsp:nvSpPr>
      <dsp:spPr>
        <a:xfrm>
          <a:off x="51076" y="267295"/>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55666" y="1425575"/>
          <a:ext cx="6051292"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88900" rIns="88900" bIns="88900" numCol="1" spcCol="1270" anchor="ctr" anchorCtr="0">
          <a:noAutofit/>
        </a:bodyPr>
        <a:lstStyle/>
        <a:p>
          <a:pPr marL="0" lvl="0" indent="0" algn="l" defTabSz="1555750">
            <a:lnSpc>
              <a:spcPct val="100000"/>
            </a:lnSpc>
            <a:spcBef>
              <a:spcPct val="0"/>
            </a:spcBef>
            <a:spcAft>
              <a:spcPct val="35000"/>
            </a:spcAft>
            <a:buNone/>
          </a:pPr>
          <a:r>
            <a:rPr lang="en-US" sz="3500" kern="1200" dirty="0"/>
            <a:t>ANGELIN PABITHA N.S</a:t>
          </a:r>
        </a:p>
      </dsp:txBody>
      <dsp:txXfrm>
        <a:off x="755666" y="1425575"/>
        <a:ext cx="6051292" cy="712787"/>
      </dsp:txXfrm>
    </dsp:sp>
    <dsp:sp modelId="{3F8116AC-FAC3-4E95-9865-93CCFEB191B9}">
      <dsp:nvSpPr>
        <dsp:cNvPr id="0" name=""/>
        <dsp:cNvSpPr/>
      </dsp:nvSpPr>
      <dsp:spPr>
        <a:xfrm>
          <a:off x="310174" y="1336476"/>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96568" y="2494756"/>
          <a:ext cx="6310391"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88900" rIns="88900" bIns="88900" numCol="1" spcCol="1270" anchor="ctr" anchorCtr="0">
          <a:noAutofit/>
        </a:bodyPr>
        <a:lstStyle/>
        <a:p>
          <a:pPr marL="0" lvl="0" indent="0" algn="l" defTabSz="1555750">
            <a:lnSpc>
              <a:spcPct val="100000"/>
            </a:lnSpc>
            <a:spcBef>
              <a:spcPct val="0"/>
            </a:spcBef>
            <a:spcAft>
              <a:spcPct val="35000"/>
            </a:spcAft>
            <a:buNone/>
          </a:pPr>
          <a:r>
            <a:rPr lang="en-US" sz="3500" kern="1200" dirty="0"/>
            <a:t>JAYABHARGAVI B</a:t>
          </a:r>
        </a:p>
      </dsp:txBody>
      <dsp:txXfrm>
        <a:off x="496568" y="2494756"/>
        <a:ext cx="6310391" cy="712787"/>
      </dsp:txXfrm>
    </dsp:sp>
    <dsp:sp modelId="{A965097E-32F1-4AB8-8C4E-2814A7596B2F}">
      <dsp:nvSpPr>
        <dsp:cNvPr id="0" name=""/>
        <dsp:cNvSpPr/>
      </dsp:nvSpPr>
      <dsp:spPr>
        <a:xfrm>
          <a:off x="51076" y="2405658"/>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FA8F9E-B868-4200-B2FE-57BBB969ADD8}">
      <dsp:nvSpPr>
        <dsp:cNvPr id="0" name=""/>
        <dsp:cNvSpPr/>
      </dsp:nvSpPr>
      <dsp:spPr>
        <a:xfrm rot="5400000">
          <a:off x="2322721" y="-878207"/>
          <a:ext cx="809335" cy="2566954"/>
        </a:xfrm>
        <a:prstGeom prst="round2SameRect">
          <a:avLst/>
        </a:prstGeom>
        <a:solidFill>
          <a:schemeClr val="accent1">
            <a:lumMod val="20000"/>
            <a:lumOff val="80000"/>
            <a:alpha val="90000"/>
          </a:schemeClr>
        </a:solidFill>
        <a:ln w="22225" cap="rnd"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Data Cleaning</a:t>
          </a:r>
        </a:p>
        <a:p>
          <a:pPr marL="114300" lvl="1" indent="-114300" algn="l" defTabSz="622300">
            <a:lnSpc>
              <a:spcPct val="90000"/>
            </a:lnSpc>
            <a:spcBef>
              <a:spcPct val="0"/>
            </a:spcBef>
            <a:spcAft>
              <a:spcPct val="15000"/>
            </a:spcAft>
            <a:buChar char="•"/>
          </a:pPr>
          <a:r>
            <a:rPr lang="en-US" sz="1400" kern="1200" dirty="0"/>
            <a:t>Normalization</a:t>
          </a:r>
        </a:p>
        <a:p>
          <a:pPr marL="114300" lvl="1" indent="-114300" algn="l" defTabSz="622300">
            <a:lnSpc>
              <a:spcPct val="90000"/>
            </a:lnSpc>
            <a:spcBef>
              <a:spcPct val="0"/>
            </a:spcBef>
            <a:spcAft>
              <a:spcPct val="15000"/>
            </a:spcAft>
            <a:buChar char="•"/>
          </a:pPr>
          <a:r>
            <a:rPr lang="en-US" sz="1400" kern="1200" dirty="0"/>
            <a:t>Regularization</a:t>
          </a:r>
        </a:p>
      </dsp:txBody>
      <dsp:txXfrm rot="-5400000">
        <a:off x="1443912" y="40110"/>
        <a:ext cx="2527446" cy="730319"/>
      </dsp:txXfrm>
    </dsp:sp>
    <dsp:sp modelId="{38FE3ABF-32DB-44B3-9A3C-FDFEDF84E5EA}">
      <dsp:nvSpPr>
        <dsp:cNvPr id="0" name=""/>
        <dsp:cNvSpPr/>
      </dsp:nvSpPr>
      <dsp:spPr>
        <a:xfrm>
          <a:off x="0" y="35925"/>
          <a:ext cx="1443911" cy="738687"/>
        </a:xfrm>
        <a:prstGeom prst="roundRect">
          <a:avLst/>
        </a:prstGeom>
        <a:solidFill>
          <a:schemeClr val="accent1"/>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Feature Engineering</a:t>
          </a:r>
        </a:p>
      </dsp:txBody>
      <dsp:txXfrm>
        <a:off x="36060" y="71985"/>
        <a:ext cx="1371791" cy="666567"/>
      </dsp:txXfrm>
    </dsp:sp>
    <dsp:sp modelId="{F042F1D3-3BBB-40EB-9CB7-E4BE466D2B6A}">
      <dsp:nvSpPr>
        <dsp:cNvPr id="0" name=""/>
        <dsp:cNvSpPr/>
      </dsp:nvSpPr>
      <dsp:spPr>
        <a:xfrm rot="5400000">
          <a:off x="2295753" y="144878"/>
          <a:ext cx="863271" cy="2566954"/>
        </a:xfrm>
        <a:prstGeom prst="round2SameRect">
          <a:avLst/>
        </a:prstGeom>
        <a:solidFill>
          <a:schemeClr val="accent1">
            <a:lumMod val="20000"/>
            <a:lumOff val="80000"/>
            <a:alpha val="90000"/>
          </a:schemeClr>
        </a:solidFill>
        <a:ln w="22225" cap="rnd"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Algorithm  selection</a:t>
          </a:r>
        </a:p>
        <a:p>
          <a:pPr marL="114300" lvl="1" indent="-114300" algn="l" defTabSz="622300">
            <a:lnSpc>
              <a:spcPct val="90000"/>
            </a:lnSpc>
            <a:spcBef>
              <a:spcPct val="0"/>
            </a:spcBef>
            <a:spcAft>
              <a:spcPct val="15000"/>
            </a:spcAft>
            <a:buChar char="•"/>
          </a:pPr>
          <a:r>
            <a:rPr lang="en-US" sz="1400" kern="1200" dirty="0"/>
            <a:t>Hyper parameter tuning</a:t>
          </a:r>
        </a:p>
        <a:p>
          <a:pPr marL="114300" lvl="1" indent="-114300" algn="l" defTabSz="622300">
            <a:lnSpc>
              <a:spcPct val="90000"/>
            </a:lnSpc>
            <a:spcBef>
              <a:spcPct val="0"/>
            </a:spcBef>
            <a:spcAft>
              <a:spcPct val="15000"/>
            </a:spcAft>
            <a:buChar char="•"/>
          </a:pPr>
          <a:r>
            <a:rPr lang="en-US" sz="1400" kern="1200" dirty="0"/>
            <a:t>Training iterations</a:t>
          </a:r>
        </a:p>
      </dsp:txBody>
      <dsp:txXfrm rot="-5400000">
        <a:off x="1443912" y="1038861"/>
        <a:ext cx="2524813" cy="778989"/>
      </dsp:txXfrm>
    </dsp:sp>
    <dsp:sp modelId="{F4F5DB61-9009-44A8-9FE0-33F02FF07D99}">
      <dsp:nvSpPr>
        <dsp:cNvPr id="0" name=""/>
        <dsp:cNvSpPr/>
      </dsp:nvSpPr>
      <dsp:spPr>
        <a:xfrm>
          <a:off x="0" y="846871"/>
          <a:ext cx="1443911" cy="1162967"/>
        </a:xfrm>
        <a:prstGeom prst="roundRect">
          <a:avLst/>
        </a:prstGeom>
        <a:solidFill>
          <a:schemeClr val="accent1"/>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Model training</a:t>
          </a:r>
        </a:p>
      </dsp:txBody>
      <dsp:txXfrm>
        <a:off x="56771" y="903642"/>
        <a:ext cx="1330369" cy="1049425"/>
      </dsp:txXfrm>
    </dsp:sp>
    <dsp:sp modelId="{6D441D25-89E5-4E17-ADD3-DA37DF0B2BF6}">
      <dsp:nvSpPr>
        <dsp:cNvPr id="0" name=""/>
        <dsp:cNvSpPr/>
      </dsp:nvSpPr>
      <dsp:spPr>
        <a:xfrm rot="5400000">
          <a:off x="2434580" y="1147169"/>
          <a:ext cx="590950" cy="2569463"/>
        </a:xfrm>
        <a:prstGeom prst="round2SameRect">
          <a:avLst/>
        </a:prstGeom>
        <a:solidFill>
          <a:schemeClr val="accent1">
            <a:lumMod val="20000"/>
            <a:lumOff val="80000"/>
            <a:alpha val="90000"/>
          </a:schemeClr>
        </a:solidFill>
        <a:ln w="22225" cap="rnd"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endParaRPr lang="en-US" sz="1200" kern="1200" dirty="0"/>
        </a:p>
        <a:p>
          <a:pPr marL="114300" lvl="1" indent="-114300" algn="l" defTabSz="622300">
            <a:lnSpc>
              <a:spcPct val="90000"/>
            </a:lnSpc>
            <a:spcBef>
              <a:spcPct val="0"/>
            </a:spcBef>
            <a:spcAft>
              <a:spcPct val="15000"/>
            </a:spcAft>
            <a:buChar char="•"/>
          </a:pPr>
          <a:r>
            <a:rPr lang="en-US" sz="1400" kern="1200" dirty="0"/>
            <a:t>Validation Graphs</a:t>
          </a:r>
        </a:p>
        <a:p>
          <a:pPr marL="114300" lvl="1" indent="-114300" algn="l" defTabSz="533400">
            <a:lnSpc>
              <a:spcPct val="90000"/>
            </a:lnSpc>
            <a:spcBef>
              <a:spcPct val="0"/>
            </a:spcBef>
            <a:spcAft>
              <a:spcPct val="15000"/>
            </a:spcAft>
            <a:buChar char="•"/>
          </a:pPr>
          <a:endParaRPr lang="en-US" sz="1200" kern="1200" dirty="0"/>
        </a:p>
      </dsp:txBody>
      <dsp:txXfrm rot="-5400000">
        <a:off x="1445324" y="2165273"/>
        <a:ext cx="2540615" cy="533254"/>
      </dsp:txXfrm>
    </dsp:sp>
    <dsp:sp modelId="{099F112D-AE0C-4C36-BF60-A85F320040F9}">
      <dsp:nvSpPr>
        <dsp:cNvPr id="0" name=""/>
        <dsp:cNvSpPr/>
      </dsp:nvSpPr>
      <dsp:spPr>
        <a:xfrm>
          <a:off x="0" y="2046773"/>
          <a:ext cx="1445323" cy="738687"/>
        </a:xfrm>
        <a:prstGeom prst="roundRect">
          <a:avLst/>
        </a:prstGeom>
        <a:solidFill>
          <a:schemeClr val="accent1"/>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Model Evaluation</a:t>
          </a:r>
        </a:p>
      </dsp:txBody>
      <dsp:txXfrm>
        <a:off x="36060" y="2082833"/>
        <a:ext cx="1373203" cy="66656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5/4/2023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5/4/2023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431927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5/4/2023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5/4/2023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slideLayout" Target="../slideLayouts/slideLayout4.xml"/><Relationship Id="rId4" Type="http://schemas.openxmlformats.org/officeDocument/2006/relationships/video" Target="../media/media2.mp4"/></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9D96A5B-A965-6D6D-36F2-96C035C00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647" y="807720"/>
            <a:ext cx="1352906" cy="1322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a:extLst>
              <a:ext uri="{FF2B5EF4-FFF2-40B4-BE49-F238E27FC236}">
                <a16:creationId xmlns:a16="http://schemas.microsoft.com/office/drawing/2014/main" id="{179774CE-CC25-AB4A-877D-50F9BE5AE09C}"/>
              </a:ext>
            </a:extLst>
          </p:cNvPr>
          <p:cNvSpPr txBox="1">
            <a:spLocks/>
          </p:cNvSpPr>
          <p:nvPr/>
        </p:nvSpPr>
        <p:spPr>
          <a:xfrm>
            <a:off x="1789673" y="696888"/>
            <a:ext cx="8612654" cy="1842045"/>
          </a:xfrm>
          <a:prstGeom prst="rect">
            <a:avLst/>
          </a:prstGeom>
        </p:spPr>
        <p:txBody>
          <a:bodyPr>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a:solidFill>
                  <a:schemeClr val="tx1"/>
                </a:solidFill>
                <a:latin typeface="Times New Roman" pitchFamily="18" charset="0"/>
                <a:cs typeface="Times New Roman" pitchFamily="18" charset="0"/>
              </a:rPr>
              <a:t>PANIMALAR ENGINEERING COLLEGE</a:t>
            </a:r>
            <a:br>
              <a:rPr lang="en-US" sz="3200" dirty="0">
                <a:solidFill>
                  <a:schemeClr val="tx1"/>
                </a:solidFill>
                <a:latin typeface="Times New Roman" pitchFamily="18" charset="0"/>
                <a:cs typeface="Times New Roman" pitchFamily="18" charset="0"/>
              </a:rPr>
            </a:br>
            <a:r>
              <a:rPr lang="en-US" sz="3200" dirty="0">
                <a:solidFill>
                  <a:schemeClr val="tx1"/>
                </a:solidFill>
                <a:latin typeface="Times New Roman" pitchFamily="18" charset="0"/>
                <a:cs typeface="Times New Roman" pitchFamily="18" charset="0"/>
              </a:rPr>
              <a:t>AN AUTONOMOUS INSTITUTION</a:t>
            </a:r>
            <a:br>
              <a:rPr lang="en-US" sz="3200" dirty="0">
                <a:solidFill>
                  <a:schemeClr val="tx1"/>
                </a:solidFill>
                <a:latin typeface="Times New Roman" pitchFamily="18" charset="0"/>
                <a:cs typeface="Times New Roman" pitchFamily="18" charset="0"/>
              </a:rPr>
            </a:br>
            <a:r>
              <a:rPr lang="en-US" sz="3200" dirty="0">
                <a:solidFill>
                  <a:schemeClr val="tx1"/>
                </a:solidFill>
                <a:latin typeface="Times New Roman" pitchFamily="18" charset="0"/>
                <a:cs typeface="Times New Roman" pitchFamily="18" charset="0"/>
              </a:rPr>
              <a:t>DEPARTMENT OF INFORMATION TECHNOLOGY</a:t>
            </a:r>
            <a:endParaRPr lang="en-IN" sz="3200" dirty="0">
              <a:solidFill>
                <a:schemeClr val="tx1"/>
              </a:solidFill>
              <a:latin typeface="Times New Roman" pitchFamily="18" charset="0"/>
              <a:cs typeface="Times New Roman" pitchFamily="18" charset="0"/>
            </a:endParaRPr>
          </a:p>
        </p:txBody>
      </p:sp>
      <p:sp>
        <p:nvSpPr>
          <p:cNvPr id="4" name="Subtitle 2">
            <a:extLst>
              <a:ext uri="{FF2B5EF4-FFF2-40B4-BE49-F238E27FC236}">
                <a16:creationId xmlns:a16="http://schemas.microsoft.com/office/drawing/2014/main" id="{B0193B3E-3F02-CDFB-C453-FB46C243B594}"/>
              </a:ext>
            </a:extLst>
          </p:cNvPr>
          <p:cNvSpPr txBox="1">
            <a:spLocks/>
          </p:cNvSpPr>
          <p:nvPr/>
        </p:nvSpPr>
        <p:spPr>
          <a:xfrm>
            <a:off x="1789673" y="2897520"/>
            <a:ext cx="8443664" cy="357948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400" dirty="0">
                <a:solidFill>
                  <a:schemeClr val="tx1"/>
                </a:solidFill>
                <a:latin typeface="Times New Roman" pitchFamily="18" charset="0"/>
                <a:ea typeface="+mj-ea"/>
                <a:cs typeface="Times New Roman" pitchFamily="18" charset="0"/>
              </a:rPr>
              <a:t>IT8611 Mini Project </a:t>
            </a:r>
            <a:r>
              <a:rPr lang="en-US" sz="2400" dirty="0" err="1">
                <a:solidFill>
                  <a:schemeClr val="tx1"/>
                </a:solidFill>
                <a:latin typeface="Times New Roman" pitchFamily="18" charset="0"/>
                <a:ea typeface="+mj-ea"/>
                <a:cs typeface="Times New Roman" pitchFamily="18" charset="0"/>
              </a:rPr>
              <a:t>Project</a:t>
            </a:r>
            <a:r>
              <a:rPr lang="en-US" sz="2400" dirty="0">
                <a:solidFill>
                  <a:schemeClr val="tx1"/>
                </a:solidFill>
                <a:latin typeface="Times New Roman" pitchFamily="18" charset="0"/>
                <a:ea typeface="+mj-ea"/>
                <a:cs typeface="Times New Roman" pitchFamily="18" charset="0"/>
              </a:rPr>
              <a:t> Review </a:t>
            </a:r>
          </a:p>
          <a:p>
            <a:pPr marL="0" indent="0">
              <a:buNone/>
            </a:pPr>
            <a:r>
              <a:rPr lang="en-US" sz="2400" dirty="0">
                <a:solidFill>
                  <a:schemeClr val="tx1"/>
                </a:solidFill>
                <a:latin typeface="Times New Roman" pitchFamily="18" charset="0"/>
                <a:ea typeface="+mj-ea"/>
                <a:cs typeface="Times New Roman" pitchFamily="18" charset="0"/>
              </a:rPr>
              <a:t>III year/VI </a:t>
            </a:r>
            <a:r>
              <a:rPr lang="en-US" sz="2400" dirty="0" err="1">
                <a:solidFill>
                  <a:schemeClr val="tx1"/>
                </a:solidFill>
                <a:latin typeface="Times New Roman" pitchFamily="18" charset="0"/>
                <a:ea typeface="+mj-ea"/>
                <a:cs typeface="Times New Roman" pitchFamily="18" charset="0"/>
              </a:rPr>
              <a:t>sem</a:t>
            </a:r>
            <a:endParaRPr lang="en-US" sz="2400" dirty="0">
              <a:solidFill>
                <a:schemeClr val="tx1"/>
              </a:solidFill>
              <a:latin typeface="Times New Roman" pitchFamily="18" charset="0"/>
              <a:ea typeface="+mj-ea"/>
              <a:cs typeface="Times New Roman" pitchFamily="18" charset="0"/>
            </a:endParaRPr>
          </a:p>
          <a:p>
            <a:pPr marL="0" indent="0" algn="ctr">
              <a:buNone/>
            </a:pPr>
            <a:r>
              <a:rPr lang="en-US" sz="2400" b="1" dirty="0">
                <a:solidFill>
                  <a:schemeClr val="tx1"/>
                </a:solidFill>
                <a:latin typeface="Times New Roman" pitchFamily="18" charset="0"/>
                <a:ea typeface="+mj-ea"/>
                <a:cs typeface="Times New Roman" pitchFamily="18" charset="0"/>
              </a:rPr>
              <a:t>Fetal Congenital Heart Defect Detection Using Machine Learning</a:t>
            </a:r>
          </a:p>
        </p:txBody>
      </p:sp>
      <p:sp>
        <p:nvSpPr>
          <p:cNvPr id="6" name="TextBox 5">
            <a:extLst>
              <a:ext uri="{FF2B5EF4-FFF2-40B4-BE49-F238E27FC236}">
                <a16:creationId xmlns:a16="http://schemas.microsoft.com/office/drawing/2014/main" id="{4D7656F7-0F80-FABA-722B-0383EE612169}"/>
              </a:ext>
            </a:extLst>
          </p:cNvPr>
          <p:cNvSpPr txBox="1"/>
          <p:nvPr/>
        </p:nvSpPr>
        <p:spPr>
          <a:xfrm>
            <a:off x="5532120" y="4808382"/>
            <a:ext cx="5714999" cy="1569660"/>
          </a:xfrm>
          <a:prstGeom prst="rect">
            <a:avLst/>
          </a:prstGeom>
          <a:noFill/>
        </p:spPr>
        <p:txBody>
          <a:bodyPr wrap="square">
            <a:spAutoFit/>
          </a:bodyPr>
          <a:lstStyle/>
          <a:p>
            <a:pPr marL="0" indent="0" algn="ctr">
              <a:buNone/>
            </a:pPr>
            <a:r>
              <a:rPr lang="en-US" sz="2400" dirty="0">
                <a:solidFill>
                  <a:schemeClr val="tx1"/>
                </a:solidFill>
                <a:latin typeface="Times New Roman" pitchFamily="18" charset="0"/>
                <a:ea typeface="+mj-ea"/>
                <a:cs typeface="Times New Roman" pitchFamily="18" charset="0"/>
              </a:rPr>
              <a:t>Team Members</a:t>
            </a:r>
          </a:p>
          <a:p>
            <a:pPr marL="0" indent="0">
              <a:buNone/>
            </a:pPr>
            <a:r>
              <a:rPr lang="en-US" sz="2400" dirty="0">
                <a:solidFill>
                  <a:schemeClr val="tx1"/>
                </a:solidFill>
                <a:latin typeface="Times New Roman" pitchFamily="18" charset="0"/>
                <a:ea typeface="+mj-ea"/>
                <a:cs typeface="Times New Roman" pitchFamily="18" charset="0"/>
              </a:rPr>
              <a:t>211420205046 - ESTHER JASMINE C</a:t>
            </a:r>
          </a:p>
          <a:p>
            <a:pPr marL="0" indent="0">
              <a:buNone/>
            </a:pPr>
            <a:r>
              <a:rPr lang="en-US" sz="2400" dirty="0">
                <a:solidFill>
                  <a:schemeClr val="tx1"/>
                </a:solidFill>
                <a:latin typeface="Times New Roman" pitchFamily="18" charset="0"/>
                <a:ea typeface="+mj-ea"/>
                <a:cs typeface="Times New Roman" pitchFamily="18" charset="0"/>
              </a:rPr>
              <a:t>211420205015 - ANGELIN PABITHA N S</a:t>
            </a:r>
          </a:p>
          <a:p>
            <a:pPr marL="0" indent="0">
              <a:buNone/>
            </a:pPr>
            <a:r>
              <a:rPr lang="en-US" sz="2400" dirty="0">
                <a:solidFill>
                  <a:schemeClr val="tx1"/>
                </a:solidFill>
                <a:latin typeface="Times New Roman" pitchFamily="18" charset="0"/>
                <a:ea typeface="+mj-ea"/>
                <a:cs typeface="Times New Roman" pitchFamily="18" charset="0"/>
              </a:rPr>
              <a:t>211420205066 - JAYABHARGAVI B</a:t>
            </a:r>
          </a:p>
        </p:txBody>
      </p:sp>
    </p:spTree>
    <p:extLst>
      <p:ext uri="{BB962C8B-B14F-4D97-AF65-F5344CB8AC3E}">
        <p14:creationId xmlns:p14="http://schemas.microsoft.com/office/powerpoint/2010/main" val="2858451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ED0CC-A11B-AFF3-A0D6-CFD2CA80CAAF}"/>
              </a:ext>
            </a:extLst>
          </p:cNvPr>
          <p:cNvSpPr>
            <a:spLocks noGrp="1"/>
          </p:cNvSpPr>
          <p:nvPr>
            <p:ph type="title"/>
          </p:nvPr>
        </p:nvSpPr>
        <p:spPr/>
        <p:txBody>
          <a:bodyPr/>
          <a:lstStyle/>
          <a:p>
            <a:r>
              <a:rPr lang="en-US" dirty="0"/>
              <a:t>Why Residual Networks (</a:t>
            </a:r>
            <a:r>
              <a:rPr lang="en-US" sz="2400" dirty="0"/>
              <a:t>ResNet-50</a:t>
            </a:r>
            <a:r>
              <a:rPr lang="en-US" dirty="0"/>
              <a:t>) </a:t>
            </a:r>
            <a:r>
              <a:rPr lang="en-US" sz="3200" dirty="0">
                <a:latin typeface="Calibri" pitchFamily="34" charset="0"/>
                <a:cs typeface="Calibri" pitchFamily="34" charset="0"/>
              </a:rPr>
              <a:t>?</a:t>
            </a:r>
            <a:endParaRPr lang="en-IN" dirty="0"/>
          </a:p>
        </p:txBody>
      </p:sp>
      <p:sp>
        <p:nvSpPr>
          <p:cNvPr id="4" name="TextBox 3">
            <a:extLst>
              <a:ext uri="{FF2B5EF4-FFF2-40B4-BE49-F238E27FC236}">
                <a16:creationId xmlns:a16="http://schemas.microsoft.com/office/drawing/2014/main" id="{594296F8-02DC-E2D0-832E-8F65AFF7FD19}"/>
              </a:ext>
            </a:extLst>
          </p:cNvPr>
          <p:cNvSpPr txBox="1"/>
          <p:nvPr/>
        </p:nvSpPr>
        <p:spPr>
          <a:xfrm>
            <a:off x="475062" y="2006590"/>
            <a:ext cx="11216175" cy="4199611"/>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000" dirty="0">
                <a:latin typeface="Calibri" pitchFamily="34" charset="0"/>
                <a:cs typeface="Calibri" pitchFamily="34" charset="0"/>
              </a:rPr>
              <a:t>Deep convolution neural networks have led to a series of breakthroughs for image classification.</a:t>
            </a:r>
          </a:p>
          <a:p>
            <a:pPr marL="342900" indent="-342900">
              <a:lnSpc>
                <a:spcPct val="150000"/>
              </a:lnSpc>
              <a:buFont typeface="Wingdings" panose="05000000000000000000" pitchFamily="2" charset="2"/>
              <a:buChar char="Ø"/>
            </a:pPr>
            <a:r>
              <a:rPr lang="en-US" sz="2000" dirty="0">
                <a:latin typeface="Calibri" pitchFamily="34" charset="0"/>
                <a:cs typeface="Calibri" pitchFamily="34" charset="0"/>
              </a:rPr>
              <a:t>Hence there is a trend to go more deeper.</a:t>
            </a:r>
          </a:p>
          <a:p>
            <a:pPr marL="342900" indent="-342900">
              <a:lnSpc>
                <a:spcPct val="150000"/>
              </a:lnSpc>
              <a:buFont typeface="Wingdings" panose="05000000000000000000" pitchFamily="2" charset="2"/>
              <a:buChar char="Ø"/>
            </a:pPr>
            <a:r>
              <a:rPr lang="en-US" sz="2000" dirty="0">
                <a:latin typeface="Calibri" pitchFamily="34" charset="0"/>
                <a:cs typeface="Calibri" pitchFamily="34" charset="0"/>
              </a:rPr>
              <a:t>But as we go deeper there is a degradation problem causing accuracy to get saturated or decrease even.</a:t>
            </a:r>
          </a:p>
          <a:p>
            <a:pPr marL="342900" indent="-342900">
              <a:lnSpc>
                <a:spcPct val="150000"/>
              </a:lnSpc>
              <a:buFont typeface="Wingdings" panose="05000000000000000000" pitchFamily="2" charset="2"/>
              <a:buChar char="Ø"/>
            </a:pPr>
            <a:r>
              <a:rPr lang="en-US" sz="2000" dirty="0">
                <a:latin typeface="Calibri" pitchFamily="34" charset="0"/>
                <a:cs typeface="Calibri" pitchFamily="34" charset="0"/>
              </a:rPr>
              <a:t>One solution to this solution is Forward propagation of feature from previous layers directly as identity function (Residual propagation).</a:t>
            </a:r>
          </a:p>
          <a:p>
            <a:pPr marL="342900" indent="-342900">
              <a:lnSpc>
                <a:spcPct val="150000"/>
              </a:lnSpc>
              <a:buFont typeface="Wingdings" panose="05000000000000000000" pitchFamily="2" charset="2"/>
              <a:buChar char="Ø"/>
            </a:pPr>
            <a:r>
              <a:rPr lang="en-US" sz="2000" dirty="0">
                <a:latin typeface="Calibri" pitchFamily="34" charset="0"/>
                <a:cs typeface="Calibri" pitchFamily="34" charset="0"/>
              </a:rPr>
              <a:t>Hence Residual Propagation makes networks easier to optimize, and can gain accuracy from considerably increased depth.</a:t>
            </a:r>
          </a:p>
          <a:p>
            <a:pPr marL="342900" indent="-342900">
              <a:lnSpc>
                <a:spcPct val="150000"/>
              </a:lnSpc>
              <a:buFont typeface="Wingdings" panose="05000000000000000000" pitchFamily="2" charset="2"/>
              <a:buChar char="Ø"/>
            </a:pPr>
            <a:r>
              <a:rPr lang="en-US" sz="2000" dirty="0">
                <a:latin typeface="Calibri" pitchFamily="34" charset="0"/>
                <a:cs typeface="Calibri" pitchFamily="34" charset="0"/>
              </a:rPr>
              <a:t>Hence </a:t>
            </a:r>
            <a:r>
              <a:rPr lang="en-US" sz="2000" dirty="0" err="1">
                <a:latin typeface="Calibri" pitchFamily="34" charset="0"/>
                <a:cs typeface="Calibri" pitchFamily="34" charset="0"/>
              </a:rPr>
              <a:t>ResNet</a:t>
            </a:r>
            <a:r>
              <a:rPr lang="en-US" sz="2000" dirty="0">
                <a:latin typeface="Calibri" pitchFamily="34" charset="0"/>
                <a:cs typeface="Calibri" pitchFamily="34" charset="0"/>
              </a:rPr>
              <a:t> is used.</a:t>
            </a:r>
          </a:p>
        </p:txBody>
      </p:sp>
    </p:spTree>
    <p:extLst>
      <p:ext uri="{BB962C8B-B14F-4D97-AF65-F5344CB8AC3E}">
        <p14:creationId xmlns:p14="http://schemas.microsoft.com/office/powerpoint/2010/main" val="2758540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6619-4F61-C7E9-C738-A6159611ACEC}"/>
              </a:ext>
            </a:extLst>
          </p:cNvPr>
          <p:cNvSpPr>
            <a:spLocks noGrp="1"/>
          </p:cNvSpPr>
          <p:nvPr>
            <p:ph type="title"/>
          </p:nvPr>
        </p:nvSpPr>
        <p:spPr/>
        <p:txBody>
          <a:bodyPr/>
          <a:lstStyle/>
          <a:p>
            <a:r>
              <a:rPr lang="en-US" dirty="0"/>
              <a:t>Machine learning for fetal heart diagnosis</a:t>
            </a:r>
            <a:endParaRPr lang="en-IN" dirty="0"/>
          </a:p>
        </p:txBody>
      </p:sp>
      <p:sp>
        <p:nvSpPr>
          <p:cNvPr id="3" name="TextBox 2">
            <a:extLst>
              <a:ext uri="{FF2B5EF4-FFF2-40B4-BE49-F238E27FC236}">
                <a16:creationId xmlns:a16="http://schemas.microsoft.com/office/drawing/2014/main" id="{61E23BD0-F793-0128-EA09-FFF45304E89A}"/>
              </a:ext>
            </a:extLst>
          </p:cNvPr>
          <p:cNvSpPr txBox="1"/>
          <p:nvPr/>
        </p:nvSpPr>
        <p:spPr>
          <a:xfrm>
            <a:off x="575894" y="2225040"/>
            <a:ext cx="11029616" cy="3454407"/>
          </a:xfrm>
          <a:prstGeom prst="rect">
            <a:avLst/>
          </a:prstGeom>
          <a:noFill/>
        </p:spPr>
        <p:txBody>
          <a:bodyPr wrap="square" rtlCol="0">
            <a:spAutoFit/>
          </a:bodyPr>
          <a:lstStyle/>
          <a:p>
            <a:pPr>
              <a:lnSpc>
                <a:spcPct val="150000"/>
              </a:lnSpc>
            </a:pPr>
            <a:r>
              <a:rPr lang="en-US" sz="2800" dirty="0"/>
              <a:t>	</a:t>
            </a:r>
            <a:r>
              <a:rPr lang="en-US" sz="2000" dirty="0"/>
              <a:t>Machine learning algorithms are used to detect fetal CHD, and some systems also use deep learning. Supervised knowledge is needed to classify the vast data. We are supposed to train our system to classify the fetal heart from the given image data. </a:t>
            </a:r>
          </a:p>
          <a:p>
            <a:pPr>
              <a:lnSpc>
                <a:spcPct val="150000"/>
              </a:lnSpc>
            </a:pPr>
            <a:endParaRPr lang="en-US" sz="2000" dirty="0"/>
          </a:p>
          <a:p>
            <a:pPr>
              <a:lnSpc>
                <a:spcPct val="150000"/>
              </a:lnSpc>
            </a:pPr>
            <a:r>
              <a:rPr lang="en-US" sz="2000" dirty="0"/>
              <a:t>	A fetal echocardiogram includes the 2D cardiac image, assessment of the blood vessel, and the blood flow in the formed arteries recorded. Comparing all the machine learning algorithms, random forest(RF) provides increased sensitivity in detecting CHD.</a:t>
            </a:r>
            <a:endParaRPr lang="en-IN" sz="2000" dirty="0"/>
          </a:p>
        </p:txBody>
      </p:sp>
    </p:spTree>
    <p:extLst>
      <p:ext uri="{BB962C8B-B14F-4D97-AF65-F5344CB8AC3E}">
        <p14:creationId xmlns:p14="http://schemas.microsoft.com/office/powerpoint/2010/main" val="3921738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D0221-38E8-BE66-7C87-E8F65097E5F1}"/>
              </a:ext>
            </a:extLst>
          </p:cNvPr>
          <p:cNvSpPr>
            <a:spLocks noGrp="1"/>
          </p:cNvSpPr>
          <p:nvPr>
            <p:ph type="title"/>
          </p:nvPr>
        </p:nvSpPr>
        <p:spPr/>
        <p:txBody>
          <a:bodyPr/>
          <a:lstStyle/>
          <a:p>
            <a:r>
              <a:rPr lang="en-IN" dirty="0"/>
              <a:t>RESULTS</a:t>
            </a:r>
          </a:p>
        </p:txBody>
      </p:sp>
      <p:pic>
        <p:nvPicPr>
          <p:cNvPr id="3" name="Content Placeholder 3" descr="Accuracy.jpg">
            <a:extLst>
              <a:ext uri="{FF2B5EF4-FFF2-40B4-BE49-F238E27FC236}">
                <a16:creationId xmlns:a16="http://schemas.microsoft.com/office/drawing/2014/main" id="{216E14BF-CB53-55E9-0E51-3224B0E9E3A4}"/>
              </a:ext>
            </a:extLst>
          </p:cNvPr>
          <p:cNvPicPr>
            <a:picLocks noChangeAspect="1"/>
          </p:cNvPicPr>
          <p:nvPr/>
        </p:nvPicPr>
        <p:blipFill>
          <a:blip r:embed="rId2"/>
          <a:stretch>
            <a:fillRect/>
          </a:stretch>
        </p:blipFill>
        <p:spPr>
          <a:xfrm>
            <a:off x="657688" y="1879407"/>
            <a:ext cx="4817752" cy="3260604"/>
          </a:xfrm>
          <a:prstGeom prst="rect">
            <a:avLst/>
          </a:prstGeom>
        </p:spPr>
      </p:pic>
      <p:pic>
        <p:nvPicPr>
          <p:cNvPr id="4" name="Picture 3" descr="Loss.jpg">
            <a:extLst>
              <a:ext uri="{FF2B5EF4-FFF2-40B4-BE49-F238E27FC236}">
                <a16:creationId xmlns:a16="http://schemas.microsoft.com/office/drawing/2014/main" id="{92D7FA77-058D-5BB0-27AE-6BA1F4586D59}"/>
              </a:ext>
            </a:extLst>
          </p:cNvPr>
          <p:cNvPicPr>
            <a:picLocks noChangeAspect="1"/>
          </p:cNvPicPr>
          <p:nvPr/>
        </p:nvPicPr>
        <p:blipFill>
          <a:blip r:embed="rId3"/>
          <a:stretch>
            <a:fillRect/>
          </a:stretch>
        </p:blipFill>
        <p:spPr>
          <a:xfrm>
            <a:off x="6662124" y="1887756"/>
            <a:ext cx="4886476" cy="3206732"/>
          </a:xfrm>
          <a:prstGeom prst="rect">
            <a:avLst/>
          </a:prstGeom>
        </p:spPr>
      </p:pic>
      <p:pic>
        <p:nvPicPr>
          <p:cNvPr id="5" name="Picture 4" descr="acc.jpg">
            <a:extLst>
              <a:ext uri="{FF2B5EF4-FFF2-40B4-BE49-F238E27FC236}">
                <a16:creationId xmlns:a16="http://schemas.microsoft.com/office/drawing/2014/main" id="{ADBB2CB8-8A6D-39E2-7917-5B5608C8D650}"/>
              </a:ext>
            </a:extLst>
          </p:cNvPr>
          <p:cNvPicPr>
            <a:picLocks noChangeAspect="1"/>
          </p:cNvPicPr>
          <p:nvPr/>
        </p:nvPicPr>
        <p:blipFill>
          <a:blip r:embed="rId4"/>
          <a:stretch>
            <a:fillRect/>
          </a:stretch>
        </p:blipFill>
        <p:spPr>
          <a:xfrm>
            <a:off x="3300332" y="5088283"/>
            <a:ext cx="5113556" cy="1505160"/>
          </a:xfrm>
          <a:prstGeom prst="rect">
            <a:avLst/>
          </a:prstGeom>
        </p:spPr>
      </p:pic>
    </p:spTree>
    <p:extLst>
      <p:ext uri="{BB962C8B-B14F-4D97-AF65-F5344CB8AC3E}">
        <p14:creationId xmlns:p14="http://schemas.microsoft.com/office/powerpoint/2010/main" val="4213850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Demo of Tool Prototype</a:t>
            </a:r>
          </a:p>
        </p:txBody>
      </p:sp>
      <p:pic>
        <p:nvPicPr>
          <p:cNvPr id="9" name="result_heart">
            <a:hlinkClick r:id="" action="ppaction://media"/>
            <a:extLst>
              <a:ext uri="{FF2B5EF4-FFF2-40B4-BE49-F238E27FC236}">
                <a16:creationId xmlns:a16="http://schemas.microsoft.com/office/drawing/2014/main" id="{6CBF44D0-40FA-5F1D-F0A0-FE29D3A97F20}"/>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1185863" y="2245113"/>
            <a:ext cx="4044950" cy="3498462"/>
          </a:xfrm>
        </p:spPr>
      </p:pic>
      <p:pic>
        <p:nvPicPr>
          <p:cNvPr id="10" name="result_NonHeart">
            <a:hlinkClick r:id="" action="ppaction://media"/>
            <a:extLst>
              <a:ext uri="{FF2B5EF4-FFF2-40B4-BE49-F238E27FC236}">
                <a16:creationId xmlns:a16="http://schemas.microsoft.com/office/drawing/2014/main" id="{7C44F0CD-62C5-B57C-5129-9B2BA25663D1}"/>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6188075" y="2236788"/>
            <a:ext cx="4384675" cy="3498462"/>
          </a:xfrm>
        </p:spPr>
      </p:pic>
      <p:sp>
        <p:nvSpPr>
          <p:cNvPr id="12" name="TextBox 11">
            <a:extLst>
              <a:ext uri="{FF2B5EF4-FFF2-40B4-BE49-F238E27FC236}">
                <a16:creationId xmlns:a16="http://schemas.microsoft.com/office/drawing/2014/main" id="{8B406092-FCFD-F247-D792-2A5079A489D6}"/>
              </a:ext>
            </a:extLst>
          </p:cNvPr>
          <p:cNvSpPr txBox="1"/>
          <p:nvPr/>
        </p:nvSpPr>
        <p:spPr>
          <a:xfrm>
            <a:off x="1185863" y="5843588"/>
            <a:ext cx="4044950" cy="400110"/>
          </a:xfrm>
          <a:prstGeom prst="rect">
            <a:avLst/>
          </a:prstGeom>
          <a:noFill/>
        </p:spPr>
        <p:txBody>
          <a:bodyPr wrap="square" rtlCol="0">
            <a:spAutoFit/>
          </a:bodyPr>
          <a:lstStyle/>
          <a:p>
            <a:pPr algn="ctr"/>
            <a:r>
              <a:rPr lang="en-US" sz="2000" dirty="0"/>
              <a:t>Heart Image</a:t>
            </a:r>
            <a:endParaRPr lang="en-IN" sz="2000" dirty="0"/>
          </a:p>
        </p:txBody>
      </p:sp>
      <p:sp>
        <p:nvSpPr>
          <p:cNvPr id="13" name="TextBox 12">
            <a:extLst>
              <a:ext uri="{FF2B5EF4-FFF2-40B4-BE49-F238E27FC236}">
                <a16:creationId xmlns:a16="http://schemas.microsoft.com/office/drawing/2014/main" id="{D0A956E6-94FF-7C35-2257-F99C93C4A69B}"/>
              </a:ext>
            </a:extLst>
          </p:cNvPr>
          <p:cNvSpPr txBox="1"/>
          <p:nvPr/>
        </p:nvSpPr>
        <p:spPr>
          <a:xfrm>
            <a:off x="6188075" y="5857872"/>
            <a:ext cx="4384675" cy="400110"/>
          </a:xfrm>
          <a:prstGeom prst="rect">
            <a:avLst/>
          </a:prstGeom>
          <a:noFill/>
        </p:spPr>
        <p:txBody>
          <a:bodyPr wrap="square" rtlCol="0">
            <a:spAutoFit/>
          </a:bodyPr>
          <a:lstStyle/>
          <a:p>
            <a:pPr algn="ctr"/>
            <a:r>
              <a:rPr lang="en-US" sz="2000" dirty="0"/>
              <a:t>Non-Heart Image</a:t>
            </a:r>
            <a:endParaRPr lang="en-IN" sz="2000" dirty="0"/>
          </a:p>
        </p:txBody>
      </p:sp>
    </p:spTree>
    <p:extLst>
      <p:ext uri="{BB962C8B-B14F-4D97-AF65-F5344CB8AC3E}">
        <p14:creationId xmlns:p14="http://schemas.microsoft.com/office/powerpoint/2010/main" val="49760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00"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4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94CA3-F7AA-0A26-8E85-EE992AAFB389}"/>
              </a:ext>
            </a:extLst>
          </p:cNvPr>
          <p:cNvSpPr>
            <a:spLocks noGrp="1"/>
          </p:cNvSpPr>
          <p:nvPr>
            <p:ph type="title"/>
          </p:nvPr>
        </p:nvSpPr>
        <p:spPr/>
        <p:txBody>
          <a:bodyPr/>
          <a:lstStyle/>
          <a:p>
            <a:r>
              <a:rPr lang="en-US" dirty="0"/>
              <a:t>Business Model &amp; Impact </a:t>
            </a:r>
            <a:endParaRPr lang="en-IN" dirty="0"/>
          </a:p>
        </p:txBody>
      </p:sp>
      <p:sp>
        <p:nvSpPr>
          <p:cNvPr id="4" name="TextBox 3">
            <a:extLst>
              <a:ext uri="{FF2B5EF4-FFF2-40B4-BE49-F238E27FC236}">
                <a16:creationId xmlns:a16="http://schemas.microsoft.com/office/drawing/2014/main" id="{4897ECCE-7FAD-00DB-BEBA-6DFD2A48544F}"/>
              </a:ext>
            </a:extLst>
          </p:cNvPr>
          <p:cNvSpPr txBox="1"/>
          <p:nvPr/>
        </p:nvSpPr>
        <p:spPr>
          <a:xfrm>
            <a:off x="471488" y="2136339"/>
            <a:ext cx="11244262" cy="1908215"/>
          </a:xfrm>
          <a:prstGeom prst="rect">
            <a:avLst/>
          </a:prstGeom>
          <a:noFill/>
        </p:spPr>
        <p:txBody>
          <a:bodyPr wrap="square">
            <a:spAutoFit/>
          </a:bodyPr>
          <a:lstStyle/>
          <a:p>
            <a:pPr marL="285750" indent="-285750">
              <a:buFont typeface="Wingdings" panose="05000000000000000000" pitchFamily="2" charset="2"/>
              <a:buChar char="Ø"/>
            </a:pPr>
            <a:r>
              <a:rPr lang="en-US" sz="2000" dirty="0">
                <a:sym typeface="+mn-ea"/>
              </a:rPr>
              <a:t>Time taken for  </a:t>
            </a:r>
            <a:r>
              <a:rPr lang="en-US" sz="2000" b="1" dirty="0">
                <a:sym typeface="+mn-ea"/>
              </a:rPr>
              <a:t>Fetal echocardiography </a:t>
            </a:r>
            <a:r>
              <a:rPr lang="en-US" sz="2000" dirty="0">
                <a:sym typeface="+mn-ea"/>
              </a:rPr>
              <a:t>is very long and overall accuracy of congenital heart defect detection is of 30-50 percent only causing significant morbidity and mortality after birth.</a:t>
            </a:r>
          </a:p>
          <a:p>
            <a:pPr>
              <a:buNone/>
            </a:pPr>
            <a:endParaRPr lang="en-US" sz="2000" dirty="0">
              <a:sym typeface="+mn-ea"/>
            </a:endParaRPr>
          </a:p>
          <a:p>
            <a:pPr marL="285750" indent="-285750">
              <a:buFont typeface="Wingdings" panose="05000000000000000000" pitchFamily="2" charset="2"/>
              <a:buChar char="Ø"/>
            </a:pPr>
            <a:r>
              <a:rPr lang="en-US" sz="2000" dirty="0">
                <a:sym typeface="+mn-ea"/>
              </a:rPr>
              <a:t>So with the proposed solution we intend to reduce the time required for fetal echocardiography by 60-70 percent and also increase the CHD defect detection rate.</a:t>
            </a:r>
          </a:p>
          <a:p>
            <a:endParaRPr lang="en-US" dirty="0">
              <a:sym typeface="+mn-ea"/>
            </a:endParaRPr>
          </a:p>
        </p:txBody>
      </p:sp>
    </p:spTree>
    <p:extLst>
      <p:ext uri="{BB962C8B-B14F-4D97-AF65-F5344CB8AC3E}">
        <p14:creationId xmlns:p14="http://schemas.microsoft.com/office/powerpoint/2010/main" val="2482260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A1A19-885D-BA84-3A50-3A64C355D8D6}"/>
              </a:ext>
            </a:extLst>
          </p:cNvPr>
          <p:cNvSpPr>
            <a:spLocks noGrp="1"/>
          </p:cNvSpPr>
          <p:nvPr>
            <p:ph type="title"/>
          </p:nvPr>
        </p:nvSpPr>
        <p:spPr/>
        <p:txBody>
          <a:bodyPr/>
          <a:lstStyle/>
          <a:p>
            <a:r>
              <a:rPr lang="en-US" dirty="0"/>
              <a:t>REFERENCES</a:t>
            </a:r>
            <a:endParaRPr lang="en-IN" dirty="0"/>
          </a:p>
        </p:txBody>
      </p:sp>
      <p:sp>
        <p:nvSpPr>
          <p:cNvPr id="4" name="TextBox 3">
            <a:extLst>
              <a:ext uri="{FF2B5EF4-FFF2-40B4-BE49-F238E27FC236}">
                <a16:creationId xmlns:a16="http://schemas.microsoft.com/office/drawing/2014/main" id="{BB0BF163-DF8C-6731-ED2E-0FFDB0E22C6A}"/>
              </a:ext>
            </a:extLst>
          </p:cNvPr>
          <p:cNvSpPr txBox="1"/>
          <p:nvPr/>
        </p:nvSpPr>
        <p:spPr>
          <a:xfrm>
            <a:off x="426720" y="2543800"/>
            <a:ext cx="11323320" cy="2862322"/>
          </a:xfrm>
          <a:prstGeom prst="rect">
            <a:avLst/>
          </a:prstGeom>
          <a:noFill/>
        </p:spPr>
        <p:txBody>
          <a:bodyPr wrap="square">
            <a:spAutoFit/>
          </a:bodyPr>
          <a:lstStyle/>
          <a:p>
            <a:pPr marL="285750" indent="-285750">
              <a:buFont typeface="Wingdings" panose="05000000000000000000" pitchFamily="2" charset="2"/>
              <a:buChar char="Ø"/>
            </a:pPr>
            <a:r>
              <a:rPr lang="en-US" sz="2000" dirty="0">
                <a:cs typeface="Calibri" pitchFamily="34" charset="0"/>
              </a:rPr>
              <a:t>AUTOMATED CHARACTERIZATION OF THE FETAL HEART IN ULTRASOUND IMAGESUSING FULLY CONVOLUTIONAL NEURAL NETWORK </a:t>
            </a:r>
            <a:r>
              <a:rPr lang="en-US" sz="2000" dirty="0" err="1">
                <a:cs typeface="Calibri" pitchFamily="34" charset="0"/>
              </a:rPr>
              <a:t>Vaanathi</a:t>
            </a:r>
            <a:r>
              <a:rPr lang="en-US" sz="2000" dirty="0">
                <a:cs typeface="Calibri" pitchFamily="34" charset="0"/>
              </a:rPr>
              <a:t> </a:t>
            </a:r>
            <a:r>
              <a:rPr lang="en-US" sz="2000" dirty="0" err="1">
                <a:cs typeface="Calibri" pitchFamily="34" charset="0"/>
              </a:rPr>
              <a:t>Sundaresana</a:t>
            </a:r>
            <a:r>
              <a:rPr lang="en-US" sz="2000" dirty="0">
                <a:cs typeface="Calibri" pitchFamily="34" charset="0"/>
              </a:rPr>
              <a:t>, Christopher P. </a:t>
            </a:r>
            <a:r>
              <a:rPr lang="en-US" sz="2000" dirty="0" err="1">
                <a:cs typeface="Calibri" pitchFamily="34" charset="0"/>
              </a:rPr>
              <a:t>Bridgea</a:t>
            </a:r>
            <a:r>
              <a:rPr lang="en-US" sz="2000" dirty="0">
                <a:cs typeface="Calibri" pitchFamily="34" charset="0"/>
              </a:rPr>
              <a:t>, Christos </a:t>
            </a:r>
            <a:r>
              <a:rPr lang="en-US" sz="2000" dirty="0" err="1">
                <a:cs typeface="Calibri" pitchFamily="34" charset="0"/>
              </a:rPr>
              <a:t>Ioannoub</a:t>
            </a:r>
            <a:r>
              <a:rPr lang="en-US" sz="2000" dirty="0">
                <a:cs typeface="Calibri" pitchFamily="34" charset="0"/>
              </a:rPr>
              <a:t>, J. Alison </a:t>
            </a:r>
            <a:r>
              <a:rPr lang="en-US" sz="2000" dirty="0" err="1">
                <a:cs typeface="Calibri" pitchFamily="34" charset="0"/>
              </a:rPr>
              <a:t>Noblea</a:t>
            </a:r>
            <a:r>
              <a:rPr lang="en-US" sz="2000" dirty="0">
                <a:cs typeface="Calibri" pitchFamily="34" charset="0"/>
              </a:rPr>
              <a:t>.</a:t>
            </a:r>
          </a:p>
          <a:p>
            <a:pPr>
              <a:buNone/>
            </a:pPr>
            <a:endParaRPr lang="en-US" sz="2000" dirty="0">
              <a:cs typeface="Calibri" pitchFamily="34" charset="0"/>
            </a:endParaRPr>
          </a:p>
          <a:p>
            <a:pPr marL="285750" indent="-285750">
              <a:buFont typeface="Wingdings" panose="05000000000000000000" pitchFamily="2" charset="2"/>
              <a:buChar char="Ø"/>
            </a:pPr>
            <a:r>
              <a:rPr lang="en-US" sz="2000" dirty="0">
                <a:cs typeface="Calibri" pitchFamily="34" charset="0"/>
              </a:rPr>
              <a:t>Early Prediction of Heart Diseases Using Data Mining Techniques Caribbean Journal of Science and Technology, Vol. 1, 208-217, 2013.</a:t>
            </a:r>
          </a:p>
          <a:p>
            <a:endParaRPr lang="en-US" sz="2000" dirty="0">
              <a:cs typeface="Calibri" pitchFamily="34" charset="0"/>
            </a:endParaRPr>
          </a:p>
          <a:p>
            <a:pPr marL="285750" indent="-285750">
              <a:buFont typeface="Wingdings" panose="05000000000000000000" pitchFamily="2" charset="2"/>
              <a:buChar char="Ø"/>
            </a:pPr>
            <a:r>
              <a:rPr lang="en-US" sz="2000" dirty="0">
                <a:cs typeface="Calibri" pitchFamily="34" charset="0"/>
              </a:rPr>
              <a:t>A. </a:t>
            </a:r>
            <a:r>
              <a:rPr lang="en-US" sz="2000" dirty="0" err="1">
                <a:cs typeface="Calibri" pitchFamily="34" charset="0"/>
              </a:rPr>
              <a:t>Krizhevsky</a:t>
            </a:r>
            <a:r>
              <a:rPr lang="en-US" sz="2000" dirty="0">
                <a:cs typeface="Calibri" pitchFamily="34" charset="0"/>
              </a:rPr>
              <a:t>, I. </a:t>
            </a:r>
            <a:r>
              <a:rPr lang="en-US" sz="2000" dirty="0" err="1">
                <a:cs typeface="Calibri" pitchFamily="34" charset="0"/>
              </a:rPr>
              <a:t>Sutskever</a:t>
            </a:r>
            <a:r>
              <a:rPr lang="en-US" sz="2000" dirty="0">
                <a:cs typeface="Calibri" pitchFamily="34" charset="0"/>
              </a:rPr>
              <a:t>, and G. Hinton. </a:t>
            </a:r>
            <a:r>
              <a:rPr lang="en-US" sz="2000" dirty="0" err="1">
                <a:cs typeface="Calibri" pitchFamily="34" charset="0"/>
              </a:rPr>
              <a:t>Imagenet</a:t>
            </a:r>
            <a:r>
              <a:rPr lang="en-US" sz="2000" dirty="0">
                <a:cs typeface="Calibri" pitchFamily="34" charset="0"/>
              </a:rPr>
              <a:t> classiﬁcation with deep convolutional neural networks. In NIPS, 2012.</a:t>
            </a:r>
          </a:p>
        </p:txBody>
      </p:sp>
    </p:spTree>
    <p:extLst>
      <p:ext uri="{BB962C8B-B14F-4D97-AF65-F5344CB8AC3E}">
        <p14:creationId xmlns:p14="http://schemas.microsoft.com/office/powerpoint/2010/main" val="3562029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4298"/>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ML IN HEALTH</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sz="2400" dirty="0">
                <a:solidFill>
                  <a:srgbClr val="7CEBFF"/>
                </a:solidFill>
              </a:rPr>
              <a:t>DETECTION OF FETAL CONGENITAL HEART DEFECT</a:t>
            </a:r>
          </a:p>
        </p:txBody>
      </p:sp>
    </p:spTree>
    <p:extLst>
      <p:ext uri="{BB962C8B-B14F-4D97-AF65-F5344CB8AC3E}">
        <p14:creationId xmlns:p14="http://schemas.microsoft.com/office/powerpoint/2010/main" val="1487700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TEAM DETAILS</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43122915"/>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9322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664-E06F-630E-5E7C-69EBF207E968}"/>
              </a:ext>
            </a:extLst>
          </p:cNvPr>
          <p:cNvSpPr>
            <a:spLocks noGrp="1"/>
          </p:cNvSpPr>
          <p:nvPr>
            <p:ph type="title"/>
          </p:nvPr>
        </p:nvSpPr>
        <p:spPr/>
        <p:txBody>
          <a:bodyPr/>
          <a:lstStyle/>
          <a:p>
            <a:r>
              <a:rPr lang="en-US" dirty="0"/>
              <a:t>CONGENITAL HEART DEFECT</a:t>
            </a:r>
            <a:endParaRPr lang="en-IN" dirty="0"/>
          </a:p>
        </p:txBody>
      </p:sp>
      <p:sp>
        <p:nvSpPr>
          <p:cNvPr id="3" name="TextBox 2">
            <a:extLst>
              <a:ext uri="{FF2B5EF4-FFF2-40B4-BE49-F238E27FC236}">
                <a16:creationId xmlns:a16="http://schemas.microsoft.com/office/drawing/2014/main" id="{B44AB8C2-BD07-E8D2-BE71-B0A5B69FD178}"/>
              </a:ext>
            </a:extLst>
          </p:cNvPr>
          <p:cNvSpPr txBox="1"/>
          <p:nvPr/>
        </p:nvSpPr>
        <p:spPr>
          <a:xfrm>
            <a:off x="441960" y="2270760"/>
            <a:ext cx="11163550" cy="3416320"/>
          </a:xfrm>
          <a:prstGeom prst="rect">
            <a:avLst/>
          </a:prstGeom>
          <a:noFill/>
        </p:spPr>
        <p:txBody>
          <a:bodyPr wrap="square" rtlCol="0">
            <a:spAutoFit/>
          </a:bodyPr>
          <a:lstStyle/>
          <a:p>
            <a:r>
              <a:rPr lang="en-US" sz="2400" b="1" dirty="0">
                <a:solidFill>
                  <a:srgbClr val="222222"/>
                </a:solidFill>
                <a:effectLst/>
                <a:highlight>
                  <a:srgbClr val="FFFFFF"/>
                </a:highlight>
                <a:ea typeface="Arial" panose="020B0604020202020204" pitchFamily="34" charset="0"/>
              </a:rPr>
              <a:t>	"Congenital heart disease" refers to a broad category of birth disorders that impair the heart's ability to function normally. "Congenital" indicates that the condition has existed from birth. The structure and function of a baby's heart can be impacted by CHDs, which are present at birth. </a:t>
            </a:r>
          </a:p>
          <a:p>
            <a:endParaRPr lang="en-US" sz="2400" b="1" dirty="0">
              <a:solidFill>
                <a:srgbClr val="222222"/>
              </a:solidFill>
              <a:highlight>
                <a:srgbClr val="FFFFFF"/>
              </a:highlight>
              <a:ea typeface="Arial" panose="020B0604020202020204" pitchFamily="34" charset="0"/>
            </a:endParaRPr>
          </a:p>
          <a:p>
            <a:r>
              <a:rPr lang="en-US" sz="2400" b="1" dirty="0">
                <a:solidFill>
                  <a:srgbClr val="222222"/>
                </a:solidFill>
                <a:effectLst/>
                <a:highlight>
                  <a:srgbClr val="FFFFFF"/>
                </a:highlight>
                <a:ea typeface="Arial" panose="020B0604020202020204" pitchFamily="34" charset="0"/>
              </a:rPr>
              <a:t>	These may have an impact on how blood circulates through the heart and throughout the body. Mild CHDs (such as a little hole in the heart) and severe CHDs are also possible (such as missing or poorly formed parts of the heart). </a:t>
            </a:r>
            <a:endParaRPr lang="en-IN" sz="2400" dirty="0"/>
          </a:p>
        </p:txBody>
      </p:sp>
    </p:spTree>
    <p:extLst>
      <p:ext uri="{BB962C8B-B14F-4D97-AF65-F5344CB8AC3E}">
        <p14:creationId xmlns:p14="http://schemas.microsoft.com/office/powerpoint/2010/main" val="1968261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PROBLEM STATEMENT</a:t>
            </a:r>
          </a:p>
        </p:txBody>
      </p:sp>
      <p:sp>
        <p:nvSpPr>
          <p:cNvPr id="6" name="TextBox 5">
            <a:extLst>
              <a:ext uri="{FF2B5EF4-FFF2-40B4-BE49-F238E27FC236}">
                <a16:creationId xmlns:a16="http://schemas.microsoft.com/office/drawing/2014/main" id="{C24B84EC-36EF-6BC8-EBD2-AA5D7E140816}"/>
              </a:ext>
            </a:extLst>
          </p:cNvPr>
          <p:cNvSpPr txBox="1"/>
          <p:nvPr/>
        </p:nvSpPr>
        <p:spPr>
          <a:xfrm>
            <a:off x="447817" y="871538"/>
            <a:ext cx="11290860" cy="461665"/>
          </a:xfrm>
          <a:prstGeom prst="rect">
            <a:avLst/>
          </a:prstGeom>
          <a:noFill/>
        </p:spPr>
        <p:txBody>
          <a:bodyPr wrap="square" rtlCol="0">
            <a:spAutoFit/>
          </a:bodyPr>
          <a:lstStyle/>
          <a:p>
            <a:r>
              <a:rPr lang="en-US" sz="2400" b="1" u="sng" dirty="0"/>
              <a:t>DETECTION OF FETAL CONGENITAL HEARTH DEFECT(CHD)</a:t>
            </a:r>
            <a:endParaRPr lang="en-IN" sz="2400" b="1" u="sng" dirty="0"/>
          </a:p>
        </p:txBody>
      </p:sp>
      <p:sp>
        <p:nvSpPr>
          <p:cNvPr id="7" name="TextBox 6">
            <a:extLst>
              <a:ext uri="{FF2B5EF4-FFF2-40B4-BE49-F238E27FC236}">
                <a16:creationId xmlns:a16="http://schemas.microsoft.com/office/drawing/2014/main" id="{DFE019A4-0B2E-0519-69CF-18F4ED57DB30}"/>
              </a:ext>
            </a:extLst>
          </p:cNvPr>
          <p:cNvSpPr txBox="1"/>
          <p:nvPr/>
        </p:nvSpPr>
        <p:spPr>
          <a:xfrm>
            <a:off x="447817" y="1668029"/>
            <a:ext cx="11290860" cy="2351541"/>
          </a:xfrm>
          <a:prstGeom prst="rect">
            <a:avLst/>
          </a:prstGeom>
          <a:noFill/>
        </p:spPr>
        <p:txBody>
          <a:bodyPr wrap="square" rtlCol="0">
            <a:spAutoFit/>
          </a:bodyPr>
          <a:lstStyle/>
          <a:p>
            <a:pPr marL="800100" lvl="1" indent="-342900">
              <a:lnSpc>
                <a:spcPct val="150000"/>
              </a:lnSpc>
              <a:buFont typeface="Wingdings" panose="05000000000000000000" pitchFamily="2" charset="2"/>
              <a:buChar char="Ø"/>
            </a:pPr>
            <a:r>
              <a:rPr lang="en-US" sz="2000" dirty="0">
                <a:cs typeface="Calibri" pitchFamily="34" charset="0"/>
              </a:rPr>
              <a:t>In theory over  90% of complex congenital heart disease is diagnosable.</a:t>
            </a:r>
          </a:p>
          <a:p>
            <a:pPr marL="800100" lvl="1" indent="-342900">
              <a:lnSpc>
                <a:spcPct val="150000"/>
              </a:lnSpc>
              <a:buFont typeface="Wingdings" panose="05000000000000000000" pitchFamily="2" charset="2"/>
              <a:buChar char="Ø"/>
            </a:pPr>
            <a:r>
              <a:rPr lang="en-US" sz="2000" dirty="0">
                <a:cs typeface="Calibri" pitchFamily="34" charset="0"/>
              </a:rPr>
              <a:t>Whereas in practice the fetal diagnosis rate for CHD is only 30-50%.</a:t>
            </a:r>
          </a:p>
          <a:p>
            <a:pPr marL="800100" lvl="1" indent="-342900">
              <a:lnSpc>
                <a:spcPct val="150000"/>
              </a:lnSpc>
              <a:buFont typeface="Wingdings" panose="05000000000000000000" pitchFamily="2" charset="2"/>
              <a:buChar char="Ø"/>
            </a:pPr>
            <a:r>
              <a:rPr lang="en-US" sz="2000" dirty="0">
                <a:cs typeface="Calibri" pitchFamily="34" charset="0"/>
              </a:rPr>
              <a:t>Main reason for this startling diagnosis gap is inadequate/uneven expertise in interpreting fetal cardiac images.</a:t>
            </a:r>
          </a:p>
          <a:p>
            <a:pPr marL="800100" lvl="1" indent="-342900">
              <a:lnSpc>
                <a:spcPct val="150000"/>
              </a:lnSpc>
              <a:buFont typeface="Wingdings" panose="05000000000000000000" pitchFamily="2" charset="2"/>
              <a:buChar char="Ø"/>
            </a:pPr>
            <a:r>
              <a:rPr lang="en-US" sz="2000" dirty="0">
                <a:cs typeface="Calibri" pitchFamily="34" charset="0"/>
              </a:rPr>
              <a:t>Due to diagnostic challenge presented by a small and fast-beating  fetal heart.</a:t>
            </a:r>
            <a:endParaRPr lang="en-US" sz="1800" dirty="0"/>
          </a:p>
        </p:txBody>
      </p:sp>
    </p:spTree>
    <p:extLst>
      <p:ext uri="{BB962C8B-B14F-4D97-AF65-F5344CB8AC3E}">
        <p14:creationId xmlns:p14="http://schemas.microsoft.com/office/powerpoint/2010/main" val="1703342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4875D-3AF5-2458-2572-F116EFB93013}"/>
              </a:ext>
            </a:extLst>
          </p:cNvPr>
          <p:cNvSpPr>
            <a:spLocks noGrp="1"/>
          </p:cNvSpPr>
          <p:nvPr>
            <p:ph type="title"/>
          </p:nvPr>
        </p:nvSpPr>
        <p:spPr/>
        <p:txBody>
          <a:bodyPr/>
          <a:lstStyle/>
          <a:p>
            <a:r>
              <a:rPr lang="en-US" dirty="0"/>
              <a:t>SOLUTION PROPOSED</a:t>
            </a:r>
            <a:endParaRPr lang="en-IN" dirty="0"/>
          </a:p>
        </p:txBody>
      </p:sp>
      <p:sp>
        <p:nvSpPr>
          <p:cNvPr id="3" name="TextBox 2">
            <a:extLst>
              <a:ext uri="{FF2B5EF4-FFF2-40B4-BE49-F238E27FC236}">
                <a16:creationId xmlns:a16="http://schemas.microsoft.com/office/drawing/2014/main" id="{A2C9BCA1-C8C0-B7DE-8C5A-A136F33EE942}"/>
              </a:ext>
            </a:extLst>
          </p:cNvPr>
          <p:cNvSpPr txBox="1"/>
          <p:nvPr/>
        </p:nvSpPr>
        <p:spPr>
          <a:xfrm>
            <a:off x="457200" y="2357438"/>
            <a:ext cx="11287125" cy="2215991"/>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t>We thought of constructing a model which would be able to locate heart and classify different views of fetal heart from a given temporal sequence/ video.</a:t>
            </a:r>
          </a:p>
          <a:p>
            <a:pPr marL="342900" indent="-342900">
              <a:lnSpc>
                <a:spcPct val="150000"/>
              </a:lnSpc>
              <a:buFont typeface="Wingdings" panose="05000000000000000000" pitchFamily="2" charset="2"/>
              <a:buChar char="Ø"/>
            </a:pPr>
            <a:r>
              <a:rPr lang="en-US" sz="2000" dirty="0"/>
              <a:t>And a tool also which will bookmark all the predicted views of fetal anatomy in real time, hence reduced human reliance.</a:t>
            </a:r>
          </a:p>
          <a:p>
            <a:endParaRPr lang="en-IN" dirty="0"/>
          </a:p>
        </p:txBody>
      </p:sp>
    </p:spTree>
    <p:extLst>
      <p:ext uri="{BB962C8B-B14F-4D97-AF65-F5344CB8AC3E}">
        <p14:creationId xmlns:p14="http://schemas.microsoft.com/office/powerpoint/2010/main" val="3154098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B7A7E-F1D3-708A-C7C6-E59024089518}"/>
              </a:ext>
            </a:extLst>
          </p:cNvPr>
          <p:cNvSpPr>
            <a:spLocks noGrp="1"/>
          </p:cNvSpPr>
          <p:nvPr>
            <p:ph type="title"/>
          </p:nvPr>
        </p:nvSpPr>
        <p:spPr/>
        <p:txBody>
          <a:bodyPr/>
          <a:lstStyle/>
          <a:p>
            <a:r>
              <a:rPr lang="en-US" dirty="0"/>
              <a:t>REQUIREMENTS</a:t>
            </a:r>
            <a:endParaRPr lang="en-IN" dirty="0"/>
          </a:p>
        </p:txBody>
      </p:sp>
      <p:sp>
        <p:nvSpPr>
          <p:cNvPr id="3" name="Content Placeholder 2">
            <a:extLst>
              <a:ext uri="{FF2B5EF4-FFF2-40B4-BE49-F238E27FC236}">
                <a16:creationId xmlns:a16="http://schemas.microsoft.com/office/drawing/2014/main" id="{CC542EBE-7DE6-E32D-B9E2-4CD52BA947A3}"/>
              </a:ext>
            </a:extLst>
          </p:cNvPr>
          <p:cNvSpPr txBox="1">
            <a:spLocks/>
          </p:cNvSpPr>
          <p:nvPr/>
        </p:nvSpPr>
        <p:spPr>
          <a:xfrm>
            <a:off x="575894" y="1929877"/>
            <a:ext cx="10412146" cy="4775723"/>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2400" b="1" dirty="0"/>
              <a:t>Environment</a:t>
            </a:r>
            <a:r>
              <a:rPr lang="en-US" sz="2400" dirty="0"/>
              <a:t> </a:t>
            </a:r>
          </a:p>
          <a:p>
            <a:pPr algn="ctr">
              <a:buFont typeface="Wingdings" panose="05000000000000000000" pitchFamily="2" charset="2"/>
              <a:buChar char="Ø"/>
            </a:pPr>
            <a:r>
              <a:rPr lang="en-US" sz="2400" dirty="0"/>
              <a:t>Python 3.6 </a:t>
            </a:r>
          </a:p>
          <a:p>
            <a:pPr marL="0" indent="0" algn="ctr">
              <a:buNone/>
            </a:pPr>
            <a:r>
              <a:rPr lang="en-US" sz="2400" b="1" dirty="0"/>
              <a:t>Python 3.6 Libraries</a:t>
            </a:r>
            <a:r>
              <a:rPr lang="en-US" sz="2400" dirty="0"/>
              <a:t> </a:t>
            </a:r>
          </a:p>
          <a:p>
            <a:pPr algn="ctr">
              <a:buFont typeface="Wingdings" panose="05000000000000000000" pitchFamily="2" charset="2"/>
              <a:buChar char="Ø"/>
            </a:pPr>
            <a:r>
              <a:rPr lang="en-US" sz="2400" dirty="0" err="1"/>
              <a:t>Keras</a:t>
            </a:r>
            <a:endParaRPr lang="en-US" sz="2400" dirty="0"/>
          </a:p>
          <a:p>
            <a:pPr algn="ctr">
              <a:buFont typeface="Wingdings" panose="05000000000000000000" pitchFamily="2" charset="2"/>
              <a:buChar char="Ø"/>
            </a:pPr>
            <a:r>
              <a:rPr lang="en-US" sz="2400" dirty="0" err="1"/>
              <a:t>Tensorflow</a:t>
            </a:r>
            <a:r>
              <a:rPr lang="en-US" sz="2400" dirty="0"/>
              <a:t> </a:t>
            </a:r>
          </a:p>
          <a:p>
            <a:pPr algn="ctr">
              <a:buFont typeface="Wingdings" panose="05000000000000000000" pitchFamily="2" charset="2"/>
              <a:buChar char="Ø"/>
            </a:pPr>
            <a:r>
              <a:rPr lang="en-US" sz="2400" dirty="0"/>
              <a:t>Scikit learn </a:t>
            </a:r>
          </a:p>
          <a:p>
            <a:pPr algn="ctr">
              <a:buFont typeface="Wingdings" panose="05000000000000000000" pitchFamily="2" charset="2"/>
              <a:buChar char="Ø"/>
            </a:pPr>
            <a:r>
              <a:rPr lang="en-US" sz="2400" dirty="0"/>
              <a:t>Pandas</a:t>
            </a:r>
          </a:p>
          <a:p>
            <a:pPr algn="ctr">
              <a:buFont typeface="Wingdings" panose="05000000000000000000" pitchFamily="2" charset="2"/>
              <a:buChar char="Ø"/>
            </a:pPr>
            <a:r>
              <a:rPr lang="en-US" sz="2400" dirty="0" err="1"/>
              <a:t>Numpy</a:t>
            </a:r>
            <a:endParaRPr lang="en-US" sz="2400" dirty="0"/>
          </a:p>
          <a:p>
            <a:pPr algn="ctr">
              <a:buFont typeface="Wingdings" panose="05000000000000000000" pitchFamily="2" charset="2"/>
              <a:buChar char="Ø"/>
            </a:pPr>
            <a:r>
              <a:rPr lang="en-US" sz="2400" dirty="0" err="1"/>
              <a:t>livelossplot</a:t>
            </a:r>
            <a:endParaRPr lang="en-US" sz="2400" dirty="0"/>
          </a:p>
          <a:p>
            <a:pPr>
              <a:buFont typeface="Wingdings 2" panose="05020102010507070707" pitchFamily="18" charset="2"/>
              <a:buNone/>
            </a:pPr>
            <a:endParaRPr lang="en-US" sz="1400" b="1" dirty="0"/>
          </a:p>
        </p:txBody>
      </p:sp>
    </p:spTree>
    <p:extLst>
      <p:ext uri="{BB962C8B-B14F-4D97-AF65-F5344CB8AC3E}">
        <p14:creationId xmlns:p14="http://schemas.microsoft.com/office/powerpoint/2010/main" val="3599585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BBF22-A541-0647-CA72-DC6110BCBEAB}"/>
              </a:ext>
            </a:extLst>
          </p:cNvPr>
          <p:cNvSpPr>
            <a:spLocks noGrp="1"/>
          </p:cNvSpPr>
          <p:nvPr>
            <p:ph type="title"/>
          </p:nvPr>
        </p:nvSpPr>
        <p:spPr/>
        <p:txBody>
          <a:bodyPr/>
          <a:lstStyle/>
          <a:p>
            <a:r>
              <a:rPr lang="en-IN" dirty="0"/>
              <a:t>DATA SAMPLES</a:t>
            </a:r>
          </a:p>
        </p:txBody>
      </p:sp>
      <p:pic>
        <p:nvPicPr>
          <p:cNvPr id="3" name="Picture 2" descr="frame2353.jpg">
            <a:extLst>
              <a:ext uri="{FF2B5EF4-FFF2-40B4-BE49-F238E27FC236}">
                <a16:creationId xmlns:a16="http://schemas.microsoft.com/office/drawing/2014/main" id="{F31C81F0-2DE2-F5F5-57A4-577FA4DAA47A}"/>
              </a:ext>
            </a:extLst>
          </p:cNvPr>
          <p:cNvPicPr>
            <a:picLocks noChangeAspect="1"/>
          </p:cNvPicPr>
          <p:nvPr/>
        </p:nvPicPr>
        <p:blipFill>
          <a:blip r:embed="rId2"/>
          <a:stretch>
            <a:fillRect/>
          </a:stretch>
        </p:blipFill>
        <p:spPr>
          <a:xfrm>
            <a:off x="2802348" y="2997243"/>
            <a:ext cx="2473038" cy="20329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Content Placeholder 5" descr="frame1_1483.jpg">
            <a:extLst>
              <a:ext uri="{FF2B5EF4-FFF2-40B4-BE49-F238E27FC236}">
                <a16:creationId xmlns:a16="http://schemas.microsoft.com/office/drawing/2014/main" id="{E8A82BBF-4BF6-5770-5785-4A4405BA89B3}"/>
              </a:ext>
            </a:extLst>
          </p:cNvPr>
          <p:cNvPicPr>
            <a:picLocks noChangeAspect="1"/>
          </p:cNvPicPr>
          <p:nvPr/>
        </p:nvPicPr>
        <p:blipFill>
          <a:blip r:embed="rId3"/>
          <a:stretch>
            <a:fillRect/>
          </a:stretch>
        </p:blipFill>
        <p:spPr>
          <a:xfrm>
            <a:off x="6917842" y="2997243"/>
            <a:ext cx="2471810" cy="19314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638B980D-718E-A1B1-ACC9-2E5C110236E0}"/>
              </a:ext>
            </a:extLst>
          </p:cNvPr>
          <p:cNvSpPr txBox="1"/>
          <p:nvPr/>
        </p:nvSpPr>
        <p:spPr>
          <a:xfrm>
            <a:off x="3277772" y="5247250"/>
            <a:ext cx="1593706" cy="400110"/>
          </a:xfrm>
          <a:prstGeom prst="rect">
            <a:avLst/>
          </a:prstGeom>
          <a:noFill/>
        </p:spPr>
        <p:txBody>
          <a:bodyPr wrap="square" rtlCol="0">
            <a:spAutoFit/>
          </a:bodyPr>
          <a:lstStyle/>
          <a:p>
            <a:r>
              <a:rPr lang="en-US" sz="2000" dirty="0">
                <a:latin typeface="+mj-lt"/>
                <a:cs typeface="Calibri" pitchFamily="34" charset="0"/>
              </a:rPr>
              <a:t>Heart Image</a:t>
            </a:r>
          </a:p>
        </p:txBody>
      </p:sp>
      <p:sp>
        <p:nvSpPr>
          <p:cNvPr id="8" name="TextBox 7">
            <a:extLst>
              <a:ext uri="{FF2B5EF4-FFF2-40B4-BE49-F238E27FC236}">
                <a16:creationId xmlns:a16="http://schemas.microsoft.com/office/drawing/2014/main" id="{10C1CD0A-C4B5-5914-67FB-E1C2477FB50B}"/>
              </a:ext>
            </a:extLst>
          </p:cNvPr>
          <p:cNvSpPr txBox="1"/>
          <p:nvPr/>
        </p:nvSpPr>
        <p:spPr>
          <a:xfrm>
            <a:off x="7162386" y="5247250"/>
            <a:ext cx="2022028" cy="400110"/>
          </a:xfrm>
          <a:prstGeom prst="rect">
            <a:avLst/>
          </a:prstGeom>
          <a:noFill/>
        </p:spPr>
        <p:txBody>
          <a:bodyPr wrap="none" rtlCol="0">
            <a:spAutoFit/>
          </a:bodyPr>
          <a:lstStyle/>
          <a:p>
            <a:r>
              <a:rPr lang="en-US" sz="2000" dirty="0">
                <a:cs typeface="Calibri" pitchFamily="34" charset="0"/>
              </a:rPr>
              <a:t>Non-Heart Image</a:t>
            </a:r>
          </a:p>
        </p:txBody>
      </p:sp>
    </p:spTree>
    <p:extLst>
      <p:ext uri="{BB962C8B-B14F-4D97-AF65-F5344CB8AC3E}">
        <p14:creationId xmlns:p14="http://schemas.microsoft.com/office/powerpoint/2010/main" val="1626370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C042-65B5-12C1-4FAE-48E32E6329E0}"/>
              </a:ext>
            </a:extLst>
          </p:cNvPr>
          <p:cNvSpPr>
            <a:spLocks noGrp="1"/>
          </p:cNvSpPr>
          <p:nvPr>
            <p:ph type="title"/>
          </p:nvPr>
        </p:nvSpPr>
        <p:spPr/>
        <p:txBody>
          <a:bodyPr/>
          <a:lstStyle/>
          <a:p>
            <a:r>
              <a:rPr lang="en-IN" dirty="0"/>
              <a:t>SOLUTION APPROACH</a:t>
            </a:r>
          </a:p>
        </p:txBody>
      </p:sp>
      <p:graphicFrame>
        <p:nvGraphicFramePr>
          <p:cNvPr id="3" name="Diagram 8">
            <a:extLst>
              <a:ext uri="{FF2B5EF4-FFF2-40B4-BE49-F238E27FC236}">
                <a16:creationId xmlns:a16="http://schemas.microsoft.com/office/drawing/2014/main" id="{3419DB46-9941-7CB2-B0EF-CFF9AEE0E893}"/>
              </a:ext>
            </a:extLst>
          </p:cNvPr>
          <p:cNvGraphicFramePr>
            <a:graphicFrameLocks/>
          </p:cNvGraphicFramePr>
          <p:nvPr>
            <p:extLst>
              <p:ext uri="{D42A27DB-BD31-4B8C-83A1-F6EECF244321}">
                <p14:modId xmlns:p14="http://schemas.microsoft.com/office/powerpoint/2010/main" val="2179314886"/>
              </p:ext>
            </p:extLst>
          </p:nvPr>
        </p:nvGraphicFramePr>
        <p:xfrm>
          <a:off x="7800975" y="3000375"/>
          <a:ext cx="4014787" cy="2786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3.png">
            <a:extLst>
              <a:ext uri="{FF2B5EF4-FFF2-40B4-BE49-F238E27FC236}">
                <a16:creationId xmlns:a16="http://schemas.microsoft.com/office/drawing/2014/main" id="{5DE113AC-5BF6-A306-4912-ABCE0D77A7E8}"/>
              </a:ext>
            </a:extLst>
          </p:cNvPr>
          <p:cNvPicPr/>
          <p:nvPr/>
        </p:nvPicPr>
        <p:blipFill>
          <a:blip r:embed="rId7"/>
          <a:srcRect/>
          <a:stretch>
            <a:fillRect/>
          </a:stretch>
        </p:blipFill>
        <p:spPr>
          <a:xfrm>
            <a:off x="928688" y="2100264"/>
            <a:ext cx="5972175" cy="4586286"/>
          </a:xfrm>
          <a:prstGeom prst="rect">
            <a:avLst/>
          </a:prstGeom>
          <a:ln/>
        </p:spPr>
      </p:pic>
    </p:spTree>
    <p:extLst>
      <p:ext uri="{BB962C8B-B14F-4D97-AF65-F5344CB8AC3E}">
        <p14:creationId xmlns:p14="http://schemas.microsoft.com/office/powerpoint/2010/main" val="185628696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151</TotalTime>
  <Words>681</Words>
  <Application>Microsoft Office PowerPoint</Application>
  <PresentationFormat>Widescreen</PresentationFormat>
  <Paragraphs>79</Paragraphs>
  <Slides>15</Slides>
  <Notes>3</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Gill Sans MT</vt:lpstr>
      <vt:lpstr>Times New Roman</vt:lpstr>
      <vt:lpstr>Wingdings</vt:lpstr>
      <vt:lpstr>Wingdings 2</vt:lpstr>
      <vt:lpstr>Dividend</vt:lpstr>
      <vt:lpstr>PowerPoint Presentation</vt:lpstr>
      <vt:lpstr>ML IN HEALTH</vt:lpstr>
      <vt:lpstr>TEAM DETAILS</vt:lpstr>
      <vt:lpstr>CONGENITAL HEART DEFECT</vt:lpstr>
      <vt:lpstr>PROBLEM STATEMENT</vt:lpstr>
      <vt:lpstr>SOLUTION PROPOSED</vt:lpstr>
      <vt:lpstr>REQUIREMENTS</vt:lpstr>
      <vt:lpstr>DATA SAMPLES</vt:lpstr>
      <vt:lpstr>SOLUTION APPROACH</vt:lpstr>
      <vt:lpstr>Why Residual Networks (ResNet-50) ?</vt:lpstr>
      <vt:lpstr>Machine learning for fetal heart diagnosis</vt:lpstr>
      <vt:lpstr>RESULTS</vt:lpstr>
      <vt:lpstr>Demo of Tool Prototype</vt:lpstr>
      <vt:lpstr>Business Model &amp; Impact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IN HEALTH</dc:title>
  <dc:creator>JAYABHARGAVI B</dc:creator>
  <cp:lastModifiedBy>JAYABHARGAVI B</cp:lastModifiedBy>
  <cp:revision>3</cp:revision>
  <dcterms:created xsi:type="dcterms:W3CDTF">2023-05-03T13:20:07Z</dcterms:created>
  <dcterms:modified xsi:type="dcterms:W3CDTF">2023-05-04T13:19:09Z</dcterms:modified>
</cp:coreProperties>
</file>